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20">
          <p15:clr>
            <a:srgbClr val="A4A3A4"/>
          </p15:clr>
        </p15:guide>
        <p15:guide id="2" orient="horz" pos="4163">
          <p15:clr>
            <a:srgbClr val="A4A3A4"/>
          </p15:clr>
        </p15:guide>
        <p15:guide id="3" pos="158">
          <p15:clr>
            <a:srgbClr val="A4A3A4"/>
          </p15:clr>
        </p15:guide>
        <p15:guide id="4" pos="5288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cQ3AJFqUAX/vZaj8RN8l3mfwH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570" y="48"/>
      </p:cViewPr>
      <p:guideLst>
        <p:guide orient="horz" pos="1320"/>
        <p:guide orient="horz" pos="4163"/>
        <p:guide pos="158"/>
        <p:guide pos="52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6" name="Google Shape;7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0" name="Google Shape;9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Google Shape;9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8" name="Google Shape;11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685800" y="2130431"/>
            <a:ext cx="7772400" cy="1470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620"/>
              </a:spcBef>
              <a:spcAft>
                <a:spcPts val="0"/>
              </a:spcAft>
              <a:buClr>
                <a:srgbClr val="888888"/>
              </a:buClr>
              <a:buSzPts val="3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marL="914400" lvl="1" indent="-37465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marL="1371600" lvl="2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3pPr>
            <a:lvl4pPr marL="1828800" lvl="3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4pPr>
            <a:lvl5pPr marL="2286000" lvl="4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»"/>
              <a:defRPr sz="1700"/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marL="914400" lvl="1" indent="-37465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marL="1371600" lvl="2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3pPr>
            <a:lvl4pPr marL="1828800" lvl="3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4pPr>
            <a:lvl5pPr marL="2286000" lvl="4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»"/>
              <a:defRPr sz="1700"/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/>
            </a:lvl1pPr>
            <a:lvl2pPr marL="914400" lvl="1" indent="-2286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/>
            </a:lvl2pPr>
            <a:lvl3pPr marL="1371600" lvl="2" indent="-2286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457200" y="2174880"/>
            <a:ext cx="4040188" cy="395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7465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1pPr>
            <a:lvl2pPr marL="914400" lvl="1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 sz="19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4645025" y="1535115"/>
            <a:ext cx="4041775" cy="639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/>
            </a:lvl1pPr>
            <a:lvl2pPr marL="914400" lvl="1" indent="-2286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/>
            </a:lvl2pPr>
            <a:lvl3pPr marL="1371600" lvl="2" indent="-2286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4645025" y="2174880"/>
            <a:ext cx="4041775" cy="395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7465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1pPr>
            <a:lvl2pPr marL="914400" lvl="1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 sz="19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457201" y="273053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9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body" idx="1"/>
          </p:nvPr>
        </p:nvSpPr>
        <p:spPr>
          <a:xfrm>
            <a:off x="3575050" y="273056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2545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 sz="3100"/>
            </a:lvl1pPr>
            <a:lvl2pPr marL="914400" lvl="1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marL="1371600" lvl="2" indent="-37465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marL="1828800" lvl="3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 sz="1900"/>
            </a:lvl4pPr>
            <a:lvl5pPr marL="2286000" lvl="4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 sz="1900"/>
            </a:lvl5pPr>
            <a:lvl6pPr marL="2743200" lvl="5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6pPr>
            <a:lvl7pPr marL="3200400" lvl="6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7pPr>
            <a:lvl8pPr marL="3657600" lvl="7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8pPr>
            <a:lvl9pPr marL="4114800" lvl="8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2"/>
          </p:nvPr>
        </p:nvSpPr>
        <p:spPr>
          <a:xfrm>
            <a:off x="457201" y="1435106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9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>
            <a:spLocks noGrp="1"/>
          </p:cNvSpPr>
          <p:nvPr>
            <p:ph type="pic" idx="2"/>
          </p:nvPr>
        </p:nvSpPr>
        <p:spPr>
          <a:xfrm>
            <a:off x="1792288" y="612773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1792288" y="5367341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  <a:defRPr sz="31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–"/>
              <a:defRPr sz="2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–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»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od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"/>
          <p:cNvSpPr txBox="1"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Antecedentes y objetivos</a:t>
            </a:r>
            <a:endParaRPr/>
          </a:p>
        </p:txBody>
      </p:sp>
      <p:sp>
        <p:nvSpPr>
          <p:cNvPr id="72" name="Google Shape;72;p1"/>
          <p:cNvSpPr/>
          <p:nvPr/>
        </p:nvSpPr>
        <p:spPr>
          <a:xfrm>
            <a:off x="404814" y="2044706"/>
            <a:ext cx="8250238" cy="3400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342900" marR="0" lvl="0" indent="-3492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presentación </a:t>
            </a:r>
            <a:r>
              <a:rPr lang="es-ES" sz="2000" b="1" i="0" u="sng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no puede exceder el esquema de 6 diapositivas</a:t>
            </a:r>
            <a:r>
              <a:rPr lang="es-ES" sz="2000" b="0" i="0" u="sng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s-E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expuesto a continuación.</a:t>
            </a:r>
            <a:endParaRPr sz="1500"/>
          </a:p>
          <a:p>
            <a:pPr marL="342900" marR="0" lvl="0" indent="-349250" algn="just" rtl="0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deberán seguir las indicaciones de tipo y número de letra detallados en cada diapositiva (Verdana 20).</a:t>
            </a:r>
            <a:endParaRPr sz="1500"/>
          </a:p>
          <a:p>
            <a:pPr marL="342900" marR="0" lvl="0" indent="-349250" algn="just" rtl="0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valorará positivamente la inclusión de fotografías para que sea una presentación más visual. Siendo estas de buena resolución para su posterior publicación.</a:t>
            </a:r>
            <a:endParaRPr sz="1500"/>
          </a:p>
          <a:p>
            <a:pPr marL="342900" marR="0" lvl="0" indent="-349250" algn="just" rtl="0">
              <a:spcBef>
                <a:spcPts val="9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 la diapositiva “Otra información relevante” puede añadirse cualquier otro dato que se considere necesario indicar para una mejor valoración de la experiencia presentada.</a:t>
            </a:r>
            <a:endParaRPr sz="1500"/>
          </a:p>
        </p:txBody>
      </p:sp>
      <p:sp>
        <p:nvSpPr>
          <p:cNvPr id="73" name="Google Shape;73;p1"/>
          <p:cNvSpPr/>
          <p:nvPr/>
        </p:nvSpPr>
        <p:spPr>
          <a:xfrm>
            <a:off x="404814" y="488951"/>
            <a:ext cx="8250238" cy="1233488"/>
          </a:xfrm>
          <a:prstGeom prst="rect">
            <a:avLst/>
          </a:prstGeom>
          <a:solidFill>
            <a:srgbClr val="961E21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1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Indicaciones previas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1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 tener en cuenta</a:t>
            </a:r>
            <a:endParaRPr sz="31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"/>
          <p:cNvSpPr txBox="1">
            <a:spLocks noGrp="1"/>
          </p:cNvSpPr>
          <p:nvPr>
            <p:ph type="ctrTitle"/>
          </p:nvPr>
        </p:nvSpPr>
        <p:spPr>
          <a:xfrm>
            <a:off x="671514" y="1269998"/>
            <a:ext cx="7673975" cy="1677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Título de la experiencia o proyecto</a:t>
            </a: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6335576" y="4279353"/>
            <a:ext cx="1774500" cy="970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005E5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L</a:t>
            </a:r>
            <a:r>
              <a:rPr lang="es-ES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OGO ENTIDAD</a:t>
            </a:r>
            <a:endParaRPr/>
          </a:p>
        </p:txBody>
      </p:sp>
      <p:sp>
        <p:nvSpPr>
          <p:cNvPr id="80" name="Google Shape;80;p2"/>
          <p:cNvSpPr txBox="1"/>
          <p:nvPr/>
        </p:nvSpPr>
        <p:spPr>
          <a:xfrm>
            <a:off x="681039" y="3079748"/>
            <a:ext cx="7672388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Arial"/>
              <a:buNone/>
            </a:pPr>
            <a:r>
              <a:rPr lang="es-ES" sz="29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Nombre de la organización</a:t>
            </a:r>
            <a:endParaRPr/>
          </a:p>
        </p:txBody>
      </p:sp>
      <p:sp>
        <p:nvSpPr>
          <p:cNvPr id="81" name="Google Shape;81;p2"/>
          <p:cNvSpPr txBox="1"/>
          <p:nvPr/>
        </p:nvSpPr>
        <p:spPr>
          <a:xfrm>
            <a:off x="5971888" y="5136669"/>
            <a:ext cx="2351201" cy="338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5E5D"/>
              </a:buClr>
              <a:buSzPts val="1600"/>
              <a:buFont typeface="Arial"/>
              <a:buNone/>
            </a:pPr>
            <a:r>
              <a:rPr lang="es-ES" sz="1600" b="1" i="0" u="none" strike="noStrike" cap="none">
                <a:solidFill>
                  <a:srgbClr val="005E5D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  <p:sp>
        <p:nvSpPr>
          <p:cNvPr id="82" name="Google Shape;82;p2"/>
          <p:cNvSpPr txBox="1"/>
          <p:nvPr/>
        </p:nvSpPr>
        <p:spPr>
          <a:xfrm>
            <a:off x="805038" y="5136588"/>
            <a:ext cx="2601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5E5D"/>
              </a:buClr>
              <a:buSzPts val="1600"/>
              <a:buFont typeface="Arial"/>
              <a:buNone/>
            </a:pPr>
            <a:r>
              <a:rPr lang="es-ES" sz="1600" b="1" i="0" u="sng" strike="noStrike" cap="none">
                <a:solidFill>
                  <a:srgbClr val="005E5D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www.riod.org</a:t>
            </a:r>
            <a:r>
              <a:rPr lang="es-ES" sz="1600" b="1" i="0" u="none" strike="noStrike" cap="none">
                <a:solidFill>
                  <a:srgbClr val="005E5D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endParaRPr/>
          </a:p>
        </p:txBody>
      </p:sp>
      <p:sp>
        <p:nvSpPr>
          <p:cNvPr id="83" name="Google Shape;83;p2"/>
          <p:cNvSpPr/>
          <p:nvPr/>
        </p:nvSpPr>
        <p:spPr>
          <a:xfrm>
            <a:off x="250827" y="188977"/>
            <a:ext cx="8666162" cy="2890772"/>
          </a:xfrm>
          <a:prstGeom prst="roundRect">
            <a:avLst>
              <a:gd name="adj" fmla="val 16667"/>
            </a:avLst>
          </a:prstGeom>
          <a:solidFill>
            <a:srgbClr val="005E5D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1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Nombre del proyecto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100" b="1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9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entidad</a:t>
            </a:r>
            <a:endParaRPr/>
          </a:p>
        </p:txBody>
      </p:sp>
      <p:sp>
        <p:nvSpPr>
          <p:cNvPr id="84" name="Google Shape;84;p2"/>
          <p:cNvSpPr/>
          <p:nvPr/>
        </p:nvSpPr>
        <p:spPr>
          <a:xfrm>
            <a:off x="250825" y="3182277"/>
            <a:ext cx="8666100" cy="862800"/>
          </a:xfrm>
          <a:prstGeom prst="roundRect">
            <a:avLst>
              <a:gd name="adj" fmla="val 16667"/>
            </a:avLst>
          </a:prstGeom>
          <a:solidFill>
            <a:srgbClr val="005E5D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900" b="1">
                <a:solidFill>
                  <a:schemeClr val="lt1"/>
                </a:solidFill>
              </a:rPr>
              <a:t>Integralidad en los abordajes de drogas: la inserción sociolaboral en Iberoamérica</a:t>
            </a:r>
            <a:br>
              <a:rPr lang="es-ES" sz="1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ES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Proyecto con cargo a la Convocatoria IRPF 202</a:t>
            </a:r>
            <a:r>
              <a:rPr lang="es-ES" sz="1600" b="1">
                <a:solidFill>
                  <a:schemeClr val="lt1"/>
                </a:solidFill>
              </a:rPr>
              <a:t>4</a:t>
            </a:r>
            <a:r>
              <a:rPr lang="es-ES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100"/>
          </a:p>
        </p:txBody>
      </p:sp>
      <p:sp>
        <p:nvSpPr>
          <p:cNvPr id="85" name="Google Shape;85;p2"/>
          <p:cNvSpPr txBox="1"/>
          <p:nvPr/>
        </p:nvSpPr>
        <p:spPr>
          <a:xfrm>
            <a:off x="3495475" y="5475311"/>
            <a:ext cx="235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5E5D"/>
              </a:buClr>
              <a:buSzPts val="1400"/>
              <a:buFont typeface="Arial"/>
              <a:buNone/>
            </a:pPr>
            <a:r>
              <a:rPr lang="es-ES" sz="1400" b="1" i="0" u="none" strike="noStrike" cap="none">
                <a:solidFill>
                  <a:srgbClr val="005E5D"/>
                </a:solidFill>
                <a:latin typeface="Verdana"/>
                <a:ea typeface="Verdana"/>
                <a:cs typeface="Verdana"/>
                <a:sym typeface="Verdana"/>
              </a:rPr>
              <a:t>Financiado por:</a:t>
            </a:r>
            <a:endParaRPr/>
          </a:p>
        </p:txBody>
      </p:sp>
      <p:pic>
        <p:nvPicPr>
          <p:cNvPr id="86" name="Google Shape;86;p2" title="logo riod sin eslogan-2017-jun (1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3675" y="4279348"/>
            <a:ext cx="1924623" cy="97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2" title="MDSCA.Gob + Otros Fines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62625" y="5807095"/>
            <a:ext cx="3016899" cy="97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"/>
          <p:cNvSpPr txBox="1"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Antecedentes y objetivos</a:t>
            </a:r>
            <a:endParaRPr/>
          </a:p>
        </p:txBody>
      </p:sp>
      <p:sp>
        <p:nvSpPr>
          <p:cNvPr id="93" name="Google Shape;93;p3"/>
          <p:cNvSpPr/>
          <p:nvPr/>
        </p:nvSpPr>
        <p:spPr>
          <a:xfrm>
            <a:off x="282575" y="1246185"/>
            <a:ext cx="8250238" cy="1395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ES"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ES"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lang="es-ES"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  <p:sp>
        <p:nvSpPr>
          <p:cNvPr id="94" name="Google Shape;94;p3"/>
          <p:cNvSpPr/>
          <p:nvPr/>
        </p:nvSpPr>
        <p:spPr>
          <a:xfrm>
            <a:off x="282576" y="371475"/>
            <a:ext cx="8666163" cy="735015"/>
          </a:xfrm>
          <a:prstGeom prst="roundRect">
            <a:avLst>
              <a:gd name="adj" fmla="val 16667"/>
            </a:avLst>
          </a:prstGeom>
          <a:solidFill>
            <a:srgbClr val="005E5D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3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CONTEXTO, OBJETIVO Y DESCRIPCIÓN DEL PROYECTO</a:t>
            </a:r>
            <a:endParaRPr sz="23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282575" y="1343025"/>
            <a:ext cx="82503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24C254-325E-3EB3-1541-311F3B1638DD}"/>
              </a:ext>
            </a:extLst>
          </p:cNvPr>
          <p:cNvSpPr txBox="1"/>
          <p:nvPr/>
        </p:nvSpPr>
        <p:spPr>
          <a:xfrm>
            <a:off x="282513" y="1263904"/>
            <a:ext cx="8578912" cy="491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Texto.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"/>
          <p:cNvSpPr/>
          <p:nvPr/>
        </p:nvSpPr>
        <p:spPr>
          <a:xfrm>
            <a:off x="282576" y="371475"/>
            <a:ext cx="8666163" cy="735015"/>
          </a:xfrm>
          <a:prstGeom prst="roundRect">
            <a:avLst>
              <a:gd name="adj" fmla="val 16667"/>
            </a:avLst>
          </a:prstGeom>
          <a:solidFill>
            <a:srgbClr val="005E5D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1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METODOLOGÍA</a:t>
            </a:r>
            <a:endParaRPr sz="31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5"/>
          <p:cNvSpPr/>
          <p:nvPr/>
        </p:nvSpPr>
        <p:spPr>
          <a:xfrm>
            <a:off x="282575" y="1232493"/>
            <a:ext cx="8666163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Texto. </a:t>
            </a: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Antecedentes y objetivos</a:t>
            </a:r>
            <a:endParaRPr/>
          </a:p>
        </p:txBody>
      </p:sp>
      <p:sp>
        <p:nvSpPr>
          <p:cNvPr id="107" name="Google Shape;107;p4"/>
          <p:cNvSpPr/>
          <p:nvPr/>
        </p:nvSpPr>
        <p:spPr>
          <a:xfrm>
            <a:off x="282576" y="371475"/>
            <a:ext cx="8666163" cy="735015"/>
          </a:xfrm>
          <a:prstGeom prst="roundRect">
            <a:avLst>
              <a:gd name="adj" fmla="val 16667"/>
            </a:avLst>
          </a:prstGeom>
          <a:solidFill>
            <a:srgbClr val="005E5D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1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IMPACTO/RESULTADOS</a:t>
            </a:r>
            <a:endParaRPr sz="31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/>
          <p:nvPr/>
        </p:nvSpPr>
        <p:spPr>
          <a:xfrm>
            <a:off x="282574" y="1343025"/>
            <a:ext cx="8666163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Texto</a:t>
            </a: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Antecedentes y objetivos</a:t>
            </a:r>
            <a:endParaRPr/>
          </a:p>
        </p:txBody>
      </p:sp>
      <p:sp>
        <p:nvSpPr>
          <p:cNvPr id="114" name="Google Shape;114;p6"/>
          <p:cNvSpPr/>
          <p:nvPr/>
        </p:nvSpPr>
        <p:spPr>
          <a:xfrm>
            <a:off x="282575" y="1343025"/>
            <a:ext cx="8250238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Texto.</a:t>
            </a:r>
            <a:r>
              <a:rPr lang="es-E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5" name="Google Shape;115;p6"/>
          <p:cNvSpPr/>
          <p:nvPr/>
        </p:nvSpPr>
        <p:spPr>
          <a:xfrm>
            <a:off x="282576" y="346745"/>
            <a:ext cx="8666163" cy="869473"/>
          </a:xfrm>
          <a:prstGeom prst="roundRect">
            <a:avLst>
              <a:gd name="adj" fmla="val 16667"/>
            </a:avLst>
          </a:prstGeom>
          <a:solidFill>
            <a:srgbClr val="005E5D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1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CLAVES DE ÉXITO Y APRENDIZAJES</a:t>
            </a:r>
            <a:endParaRPr sz="31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Antecedentes y objetivos</a:t>
            </a:r>
            <a:endParaRPr/>
          </a:p>
        </p:txBody>
      </p:sp>
      <p:sp>
        <p:nvSpPr>
          <p:cNvPr id="121" name="Google Shape;121;p7"/>
          <p:cNvSpPr/>
          <p:nvPr/>
        </p:nvSpPr>
        <p:spPr>
          <a:xfrm>
            <a:off x="282575" y="1343025"/>
            <a:ext cx="8250238" cy="471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lang="es-ES"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  <p:sp>
        <p:nvSpPr>
          <p:cNvPr id="122" name="Google Shape;122;p7"/>
          <p:cNvSpPr/>
          <p:nvPr/>
        </p:nvSpPr>
        <p:spPr>
          <a:xfrm>
            <a:off x="282576" y="346745"/>
            <a:ext cx="8666163" cy="869473"/>
          </a:xfrm>
          <a:prstGeom prst="roundRect">
            <a:avLst>
              <a:gd name="adj" fmla="val 16667"/>
            </a:avLst>
          </a:prstGeom>
          <a:solidFill>
            <a:srgbClr val="005E5D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1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OTRA INFORMACIÓN RELEVANTE</a:t>
            </a:r>
            <a:endParaRPr sz="31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7"/>
          <p:cNvSpPr/>
          <p:nvPr/>
        </p:nvSpPr>
        <p:spPr>
          <a:xfrm>
            <a:off x="282575" y="1343025"/>
            <a:ext cx="82503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Texto. </a:t>
            </a: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n congrés">
      <a:dk1>
        <a:srgbClr val="000000"/>
      </a:dk1>
      <a:lt1>
        <a:srgbClr val="FFFFFF"/>
      </a:lt1>
      <a:dk2>
        <a:srgbClr val="1B4298"/>
      </a:dk2>
      <a:lt2>
        <a:srgbClr val="DFDBD0"/>
      </a:lt2>
      <a:accent1>
        <a:srgbClr val="F37920"/>
      </a:accent1>
      <a:accent2>
        <a:srgbClr val="DF5426"/>
      </a:accent2>
      <a:accent3>
        <a:srgbClr val="BB3087"/>
      </a:accent3>
      <a:accent4>
        <a:srgbClr val="CFDD28"/>
      </a:accent4>
      <a:accent5>
        <a:srgbClr val="4BB5C7"/>
      </a:accent5>
      <a:accent6>
        <a:srgbClr val="C0C0C0"/>
      </a:accent6>
      <a:hlink>
        <a:srgbClr val="808080"/>
      </a:hlink>
      <a:folHlink>
        <a:srgbClr val="40404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Presentación en pantalla (4:3)</PresentationFormat>
  <Paragraphs>35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Office Theme</vt:lpstr>
      <vt:lpstr>Antecedentes y objetivos</vt:lpstr>
      <vt:lpstr>Título de la experiencia o proyecto</vt:lpstr>
      <vt:lpstr>Antecedentes y objetivos</vt:lpstr>
      <vt:lpstr>Presentación de PowerPoint</vt:lpstr>
      <vt:lpstr>Antecedentes y objetivos</vt:lpstr>
      <vt:lpstr>Antecedentes y objetivos</vt:lpstr>
      <vt:lpstr>Antecedentes y objetivos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Pau</dc:creator>
  <cp:lastModifiedBy>Sabela Rodríguez</cp:lastModifiedBy>
  <cp:revision>1</cp:revision>
  <dcterms:created xsi:type="dcterms:W3CDTF">2008-10-27T16:44:08Z</dcterms:created>
  <dcterms:modified xsi:type="dcterms:W3CDTF">2025-08-06T11:24:46Z</dcterms:modified>
</cp:coreProperties>
</file>