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76"/>
  </p:normalViewPr>
  <p:slideViewPr>
    <p:cSldViewPr snapToGrid="0">
      <p:cViewPr varScale="1">
        <p:scale>
          <a:sx n="96" d="100"/>
          <a:sy n="96" d="100"/>
        </p:scale>
        <p:origin x="200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1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6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5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8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3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7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9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1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3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Top view of a background splashed with colors">
            <a:extLst>
              <a:ext uri="{FF2B5EF4-FFF2-40B4-BE49-F238E27FC236}">
                <a16:creationId xmlns:a16="http://schemas.microsoft.com/office/drawing/2014/main" id="{57FAD61A-F1D7-CB44-D20D-A44BAC1919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" b="1701"/>
          <a:stretch/>
        </p:blipFill>
        <p:spPr>
          <a:xfrm>
            <a:off x="744380" y="1309344"/>
            <a:ext cx="5114501" cy="28768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E2A9B4-009E-6AE8-75F9-7E74CAA08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37848" y="2354442"/>
            <a:ext cx="9144000" cy="7867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Nodo CMC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92EC51-56F6-3F40-99CF-AA95DDC038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479" b="30328"/>
          <a:stretch/>
        </p:blipFill>
        <p:spPr>
          <a:xfrm>
            <a:off x="7434746" y="4186242"/>
            <a:ext cx="4584700" cy="2115674"/>
          </a:xfrm>
          <a:prstGeom prst="rect">
            <a:avLst/>
          </a:prstGeom>
        </p:spPr>
      </p:pic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B0F380AC-9202-53E9-8D39-90E7C2AC7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B9334AC3-F97B-AAEB-193C-D6FEF2851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DCF0F8F8-6D3A-38F2-F9D7-AA175316B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8" descr="Image result for bandera de Costa Rica">
            <a:extLst>
              <a:ext uri="{FF2B5EF4-FFF2-40B4-BE49-F238E27FC236}">
                <a16:creationId xmlns:a16="http://schemas.microsoft.com/office/drawing/2014/main" id="{768B10CF-88E5-9397-7EA2-3942ECD81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95" y="1541118"/>
            <a:ext cx="901073" cy="56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Bandera de México">
            <a:extLst>
              <a:ext uri="{FF2B5EF4-FFF2-40B4-BE49-F238E27FC236}">
                <a16:creationId xmlns:a16="http://schemas.microsoft.com/office/drawing/2014/main" id="{6110E735-E61A-EE16-55EA-D6C6A0FD5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83" y="2534559"/>
            <a:ext cx="901073" cy="51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andera de Panamá">
            <a:extLst>
              <a:ext uri="{FF2B5EF4-FFF2-40B4-BE49-F238E27FC236}">
                <a16:creationId xmlns:a16="http://schemas.microsoft.com/office/drawing/2014/main" id="{0F4D9AF3-0389-F4AF-39D7-A3916B197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45" y="1473566"/>
            <a:ext cx="901073" cy="59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andera de la República Dominicana - Wikipedia, la enciclopedia libre">
            <a:extLst>
              <a:ext uri="{FF2B5EF4-FFF2-40B4-BE49-F238E27FC236}">
                <a16:creationId xmlns:a16="http://schemas.microsoft.com/office/drawing/2014/main" id="{37297A39-DE0F-8A05-E72F-8D96B1846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924" y="2504022"/>
            <a:ext cx="901074" cy="59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No hay ninguna descripción de la foto disponible.">
            <a:extLst>
              <a:ext uri="{FF2B5EF4-FFF2-40B4-BE49-F238E27FC236}">
                <a16:creationId xmlns:a16="http://schemas.microsoft.com/office/drawing/2014/main" id="{0FF4DABC-4D28-4617-9940-1AEB19005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829" y="1510903"/>
            <a:ext cx="829065" cy="63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5414B244-18C0-730D-A0C6-26BA1BBA6025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7787020" y="2455944"/>
            <a:ext cx="901073" cy="728980"/>
          </a:xfrm>
          <a:prstGeom prst="rect">
            <a:avLst/>
          </a:prstGeom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12E7514C-B10E-F2C9-455E-5925991E14C3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815702" y="3454970"/>
            <a:ext cx="1617593" cy="599624"/>
          </a:xfrm>
          <a:prstGeom prst="rect">
            <a:avLst/>
          </a:prstGeom>
        </p:spPr>
      </p:pic>
      <p:pic>
        <p:nvPicPr>
          <p:cNvPr id="19" name="Picture 3" descr="Image result for fundacion cruz blanca panameña">
            <a:extLst>
              <a:ext uri="{FF2B5EF4-FFF2-40B4-BE49-F238E27FC236}">
                <a16:creationId xmlns:a16="http://schemas.microsoft.com/office/drawing/2014/main" id="{E0F8CA7F-21A9-374F-B7A1-8BF7EABBF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546" y="1330152"/>
            <a:ext cx="886041" cy="88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0 Imagen">
            <a:extLst>
              <a:ext uri="{FF2B5EF4-FFF2-40B4-BE49-F238E27FC236}">
                <a16:creationId xmlns:a16="http://schemas.microsoft.com/office/drawing/2014/main" id="{99C9E50A-8FD9-7AEC-3305-BAD667C78B99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546546" y="2455944"/>
            <a:ext cx="901074" cy="685201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301A6E64-5878-DE31-0DB6-6B4FA0B15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01559"/>
            <a:ext cx="9144000" cy="571363"/>
          </a:xfrm>
        </p:spPr>
        <p:txBody>
          <a:bodyPr>
            <a:normAutofit/>
          </a:bodyPr>
          <a:lstStyle/>
          <a:p>
            <a:r>
              <a:rPr lang="es-MX" sz="1800" dirty="0"/>
              <a:t>PROYECTO SEGIB – NOV. 2024</a:t>
            </a:r>
          </a:p>
        </p:txBody>
      </p:sp>
    </p:spTree>
    <p:extLst>
      <p:ext uri="{BB962C8B-B14F-4D97-AF65-F5344CB8AC3E}">
        <p14:creationId xmlns:p14="http://schemas.microsoft.com/office/powerpoint/2010/main" val="151370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8AF7A-6115-2364-40C4-5980D68D9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PROPUESTAS PREVENCIÓN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06A467-3C75-28F7-3BCA-307F3E039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419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Articulación de los programas de prevención basados en evidencia, con otros programas sociales y de salud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419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Fortalecer la articulación efectiva de gobierno y sociedad civil para potenciar el trabajo en conjunto.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419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Implementar estrategias basadas en la evidencia, con adecuación cultural y al contexto, así como respetuosa de los Derechos Humanos. 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419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Asumir la Declaración de Oviedo de forma real, con la inversión en prevención, dedicando al menos el 25%  de los recursos en las estrategias y presupuestos de reducción de la demanda de drogas.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419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Fomentar la investigación y la evaluación, fortaleciendo presupuesto de los observatorios nacionales para evitar estrategias de prevención ineficaces o contraproducentes,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419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Planes Nacionales / Locales de Desarrollo, implementar programas de prevención, con especial atención en personas jóvenes: niñez, adolescencia y juventudes. 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52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D9F6B-0215-96E0-B7D4-C9FD6A340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15533-BE2D-D80F-034A-761E8BFD7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PROPUESTAS PREVENCIÓN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70F468-7E37-9F11-E2E8-3748A1F82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419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Políticas de drogas que prioricen la prevención dotadas de recursos económicos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419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Desarrollo y fortalecimiento de los diagnósticos situacionales para determinar las necesidades particulares y los factores de riesgo y de protección de las poblaciones.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419" sz="1800" kern="100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Participación de la sociedad civil en la formulación, la implementación, la evaluación y la actualización de políticas y/o estrategias nacionales sobre drogas.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419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Inclusión de los enfoques de </a:t>
            </a:r>
            <a:r>
              <a:rPr lang="es-419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género, edad, comunidad o contexto cultural</a:t>
            </a:r>
            <a:r>
              <a:rPr lang="es-419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en los programas.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419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Fortalecer e implementar mecanismos para recolectar, difundir y acceder a información sobre servicios de prevención, tratamiento, rehabilitación, recuperación o reintegración social.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419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Aplicación, como política de Estado, de programas de prevención selectiva o indicada. 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8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32CC1-2C5B-F5E4-640F-94F0F2C4F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19DD1-5429-67CD-7FDC-EAB56151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PROPUESTAS PREVENCIÓN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3E8A57-0978-2DFB-78B5-CB23031C5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419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Fortalecimiento del monitoreo de la evolución sobre patrones de consumo para fortalecer el diseño de políticas públicas, programas y estrategias. 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419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Capacitar y brindar información en el tema de la ciencia de la prevención, promoviendo la toma de decisiones de acuerdo con la evidencia científica</a:t>
            </a:r>
            <a:r>
              <a:rPr lang="es-D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419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419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Visualizar el impacto que ocasiona la regularización de las drogas en la Prevención</a:t>
            </a:r>
            <a:r>
              <a:rPr lang="es-D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419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419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Crear espacios de capacitación e intercambio de conocimiento que faciliten evaluación permanente y mejora continua</a:t>
            </a:r>
            <a:r>
              <a:rPr lang="es-D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419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Desalentar el consumo y retrasar la edad de inicio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549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EF488-5502-E319-DD3A-2256AD7E3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56B83-9E87-A211-A773-E252555A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PROPUESTAS TRATAMIENTO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69C8C1-109B-D567-90D3-AE7087D87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ampliar la política de prevención y tratamiento</a:t>
            </a:r>
            <a:r>
              <a:rPr lang="es-MX" sz="1200" dirty="0">
                <a:effectLst/>
              </a:rPr>
              <a:t> </a:t>
            </a:r>
            <a:endParaRPr lang="es-MX" sz="1200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Evitar el inicio de consumo a edades más tempranas. </a:t>
            </a: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Despertar una “conciencia integral de salud”.</a:t>
            </a:r>
            <a:r>
              <a:rPr lang="es-MX" sz="1200" dirty="0">
                <a:effectLst/>
              </a:rPr>
              <a:t> </a:t>
            </a:r>
            <a:endParaRPr lang="es-MX" sz="1200" dirty="0">
              <a:latin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Evaluar los criterios mínimos de calidad para los centros no gubernamentales</a:t>
            </a:r>
            <a:r>
              <a:rPr lang="es-MX" sz="1200" dirty="0">
                <a:effectLst/>
              </a:rPr>
              <a:t> </a:t>
            </a:r>
            <a:endParaRPr lang="es-MX" sz="1200" dirty="0">
              <a:effectLst/>
              <a:latin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419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Las autoridades correspondientes supervisen las actividades que realizan los centros de tratamiento, vigilando que se respeten los derechos humanos de las personas atendidas.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programas de atención que consideren la perspectiva de género.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Generar </a:t>
            </a:r>
            <a:r>
              <a:rPr lang="es-419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medidas preventivas y tratamientos </a:t>
            </a: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dirigidos a </a:t>
            </a:r>
            <a:r>
              <a:rPr lang="es-419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 mujeres que consumen drogas</a:t>
            </a: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pues el consumo se ha incrementado en esta población.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medidas preventivas instrumentadas que son útiles, como </a:t>
            </a:r>
            <a:r>
              <a:rPr lang="es-419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Programa Conduce sin Alcohol.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s-419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15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28143-DEEC-057E-BC96-43E93D9D4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88E52E-BA43-B3F8-A6AB-4C3C4694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PROPUESTAS RRDD       </a:t>
            </a:r>
            <a:r>
              <a:rPr lang="es-MX" sz="3500" dirty="0">
                <a:solidFill>
                  <a:schemeClr val="accent6">
                    <a:lumMod val="75000"/>
                  </a:schemeClr>
                </a:solidFill>
              </a:rPr>
              <a:t>EN POLÍTICAS PÚBLICAS Y CREACIÓN DE REDES</a:t>
            </a:r>
            <a:r>
              <a:rPr lang="es-MX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1ABF37-B701-0377-74A9-6AE2C9B61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 e implementación de políticas de Reducción de Daños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Fortalecimiento de alianzas intersectoriales</a:t>
            </a:r>
            <a:r>
              <a:rPr lang="es-MX" sz="1200" dirty="0">
                <a:effectLst/>
              </a:rPr>
              <a:t>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Aumento y diversificación del financiamiento</a:t>
            </a:r>
            <a:r>
              <a:rPr lang="es-MX" sz="1200" dirty="0">
                <a:effectLst/>
              </a:rPr>
              <a:t>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Fortalecimiento de la investigación y difusión de evidencia</a:t>
            </a:r>
            <a:r>
              <a:rPr lang="es-MX" sz="1200" dirty="0">
                <a:effectLst/>
              </a:rPr>
              <a:t>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s-C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049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C1833-A6E5-675C-5A0F-3A3698BF6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31A90-6F08-914C-0782-AE9DE574E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PROPUESTAS RRDD       </a:t>
            </a:r>
            <a:r>
              <a:rPr lang="es-MX" sz="3500" dirty="0">
                <a:solidFill>
                  <a:schemeClr val="accent6">
                    <a:lumMod val="75000"/>
                  </a:schemeClr>
                </a:solidFill>
              </a:rPr>
              <a:t>EN PROGRAMAS DE RRDD</a:t>
            </a:r>
            <a:endParaRPr lang="es-MX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D3CCC0-DDA3-F5DD-7268-2D97622C3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Promoción del enfoque de RRDD de amplio </a:t>
            </a:r>
            <a:r>
              <a:rPr lang="es-C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spectro</a:t>
            </a:r>
            <a:r>
              <a:rPr lang="es-MX" sz="1200" dirty="0">
                <a:effectLst/>
              </a:rPr>
              <a:t>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Ampliar el acceso a servicios de Reducción de Daños</a:t>
            </a:r>
            <a:r>
              <a:rPr lang="es-MX" sz="1200" dirty="0">
                <a:effectLst/>
              </a:rPr>
              <a:t>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Atención específica a poblaciones </a:t>
            </a:r>
            <a:r>
              <a:rPr lang="es-C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ulnerables</a:t>
            </a:r>
            <a:r>
              <a:rPr lang="es-MX" sz="1200" dirty="0">
                <a:effectLst/>
              </a:rPr>
              <a:t>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Expansión de programas en regiones </a:t>
            </a:r>
            <a:r>
              <a:rPr lang="es-C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esatendidas</a:t>
            </a:r>
            <a:r>
              <a:rPr lang="es-MX" sz="1200" dirty="0">
                <a:effectLst/>
              </a:rPr>
              <a:t> 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896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3FD7F-7845-FA01-E11E-01CF89018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17537-4EF7-77BC-76C2-1301F5299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PROPUESTAS RRDD       </a:t>
            </a:r>
            <a:r>
              <a:rPr lang="es-MX" sz="3500" dirty="0">
                <a:solidFill>
                  <a:schemeClr val="accent6">
                    <a:lumMod val="75000"/>
                  </a:schemeClr>
                </a:solidFill>
              </a:rPr>
              <a:t>EN EDUCACIÓN Y PARTICIPACIÓN</a:t>
            </a:r>
            <a:endParaRPr lang="es-MX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DA4C15-E7BA-8840-2539-D83AB5AA5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Sensibilización comunitaria y reducción del estigma</a:t>
            </a:r>
            <a:r>
              <a:rPr lang="es-MX" sz="1200" dirty="0">
                <a:effectLst/>
              </a:rPr>
              <a:t>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Participación activa de las personas que usan </a:t>
            </a:r>
            <a:r>
              <a:rPr lang="es-C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rogas</a:t>
            </a:r>
            <a:r>
              <a:rPr lang="es-MX" sz="1200" dirty="0">
                <a:effectLst/>
              </a:rPr>
              <a:t> </a:t>
            </a:r>
            <a:endParaRPr lang="es-MX" sz="1200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Capacitación y sensibilización en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RRDD</a:t>
            </a:r>
            <a:endParaRPr lang="es-MX" sz="1200" dirty="0">
              <a:effectLst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 y difusión de materiales de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RRDD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459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800</TotalTime>
  <Words>572</Words>
  <Application>Microsoft Macintosh PowerPoint</Application>
  <PresentationFormat>Panorámica</PresentationFormat>
  <Paragraphs>46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2013 - Tema de 2022</vt:lpstr>
      <vt:lpstr>Nodo CMC</vt:lpstr>
      <vt:lpstr>PROPUESTAS PREVENCIÓN</vt:lpstr>
      <vt:lpstr>PROPUESTAS PREVENCIÓN</vt:lpstr>
      <vt:lpstr>PROPUESTAS PREVENCIÓN</vt:lpstr>
      <vt:lpstr>PROPUESTAS TRATAMIENTO</vt:lpstr>
      <vt:lpstr>PROPUESTAS RRDD       EN POLÍTICAS PÚBLICAS Y CREACIÓN DE REDES </vt:lpstr>
      <vt:lpstr>PROPUESTAS RRDD       EN PROGRAMAS DE RRDD</vt:lpstr>
      <vt:lpstr>PROPUESTAS RRDD       EN EDUCACIÓN Y PARTICIPACIÓN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Quetzalli Manzano</dc:creator>
  <cp:lastModifiedBy>Quetzalli Manzano</cp:lastModifiedBy>
  <cp:revision>1</cp:revision>
  <dcterms:created xsi:type="dcterms:W3CDTF">2024-11-21T01:00:35Z</dcterms:created>
  <dcterms:modified xsi:type="dcterms:W3CDTF">2024-11-21T14:21:21Z</dcterms:modified>
</cp:coreProperties>
</file>