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notesMasterIdLst>
    <p:notesMasterId r:id="rId14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81" r:id="rId9"/>
    <p:sldId id="277" r:id="rId10"/>
    <p:sldId id="278" r:id="rId11"/>
    <p:sldId id="280" r:id="rId12"/>
    <p:sldId id="27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7" d="100"/>
          <a:sy n="77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88C11-2F1D-4905-B0E1-9BDF340B3B52}" type="datetimeFigureOut">
              <a:rPr lang="es-AR" smtClean="0"/>
              <a:t>21/11/2024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872A4-7251-4044-BCDA-48C5343FFA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800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Introducción y misión de la red en el Cono Sur.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01CC83-CF14-93C4-1175-C55E2AF080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FB8D22-2DCD-2548-5F4A-1193A701D5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35A73C1-112B-2385-C35D-90096F4C47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Recomendaciones clave para políticas y programas sostenibles.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64A6D-A124-7A61-929A-BB4F86E75F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</p:sp>
    </p:spTree>
    <p:extLst>
      <p:ext uri="{BB962C8B-B14F-4D97-AF65-F5344CB8AC3E}">
        <p14:creationId xmlns:p14="http://schemas.microsoft.com/office/powerpoint/2010/main" val="3428992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Resumen de conclusiones y énfasis en la participación de la sociedad civil.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Contexto general del informe y objetivos principales.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Descripción de los desafíos y poblaciones objetivo.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Modelos de tratamiento y sus retos en implementación.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Retos y enfoques de reducción de riesgos en los países de la región.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Impacto del narcotráfico en la sociedad.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9BD7DC-BAA0-1B63-E4D7-F16B15299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FA52E6-B20B-3CC3-EC9F-011C92C8923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3F5823-EDC3-7C74-1E4C-652654606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Impacto del narcotráfico en la sociedad.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D71232-34F8-3B09-14EF-68EC00740D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</p:sp>
    </p:spTree>
    <p:extLst>
      <p:ext uri="{BB962C8B-B14F-4D97-AF65-F5344CB8AC3E}">
        <p14:creationId xmlns:p14="http://schemas.microsoft.com/office/powerpoint/2010/main" val="312870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Revisión de las leyes de salud mental y sus limitaciones.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Recomendaciones clave para políticas y programas sostenibles.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1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0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5479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1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0484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01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87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1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1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1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9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9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6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5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8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3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8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367" y="1130905"/>
            <a:ext cx="5826719" cy="1646302"/>
          </a:xfrm>
        </p:spPr>
        <p:txBody>
          <a:bodyPr/>
          <a:lstStyle/>
          <a:p>
            <a:r>
              <a:rPr dirty="0"/>
              <a:t>Informe </a:t>
            </a:r>
            <a:r>
              <a:rPr dirty="0" err="1"/>
              <a:t>Nodo</a:t>
            </a:r>
            <a:r>
              <a:rPr dirty="0"/>
              <a:t> Sur 2024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6462EE0-9195-D731-39A5-11CA9E9EE1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367" y="3502384"/>
            <a:ext cx="5826719" cy="2083407"/>
          </a:xfrm>
        </p:spPr>
        <p:txBody>
          <a:bodyPr>
            <a:normAutofit/>
          </a:bodyPr>
          <a:lstStyle/>
          <a:p>
            <a:r>
              <a:rPr lang="es-ES" sz="3600" dirty="0"/>
              <a:t>Proyecto de Incidencia</a:t>
            </a:r>
            <a:endParaRPr lang="es-AR" sz="3600" dirty="0"/>
          </a:p>
        </p:txBody>
      </p:sp>
      <p:pic>
        <p:nvPicPr>
          <p:cNvPr id="8" name="Imagen 7" descr="Imagen que contiene texto, señal, cuarto, dibujo&#10;&#10;Descripción generada automáticamente">
            <a:extLst>
              <a:ext uri="{FF2B5EF4-FFF2-40B4-BE49-F238E27FC236}">
                <a16:creationId xmlns:a16="http://schemas.microsoft.com/office/drawing/2014/main" id="{C73B5A10-0D13-4B23-BCC7-904E638233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963" y="4815441"/>
            <a:ext cx="1961964" cy="9899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09797"/>
            <a:ext cx="6347713" cy="1320800"/>
          </a:xfrm>
        </p:spPr>
        <p:txBody>
          <a:bodyPr>
            <a:normAutofit/>
          </a:bodyPr>
          <a:lstStyle/>
          <a:p>
            <a:pPr>
              <a:defRPr sz="3000" b="1">
                <a:solidFill>
                  <a:srgbClr val="003366"/>
                </a:solidFill>
              </a:defRPr>
            </a:pPr>
            <a:r>
              <a:rPr lang="es-ES" sz="3200" u="sng" dirty="0"/>
              <a:t>Algunas Propuestas</a:t>
            </a:r>
            <a:endParaRPr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816" y="1323721"/>
            <a:ext cx="6347714" cy="3880773"/>
          </a:xfrm>
        </p:spPr>
        <p:txBody>
          <a:bodyPr>
            <a:noAutofit/>
          </a:bodyPr>
          <a:lstStyle/>
          <a:p>
            <a:pPr>
              <a:defRPr sz="1800"/>
            </a:pPr>
            <a:r>
              <a:rPr lang="es-A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Toma de conciencia del impacto del narcotráfico en las democracias y de calidad de vida</a:t>
            </a:r>
          </a:p>
          <a:p>
            <a:pPr>
              <a:defRPr sz="1800"/>
            </a:pPr>
            <a:r>
              <a:rPr lang="es-A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Asignación de presupuestos adecuados y continuidad en el tiempo</a:t>
            </a:r>
            <a:endParaRPr lang="es-A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Diseño y ejecución de políticas de drogas con participación activa de las </a:t>
            </a:r>
            <a:r>
              <a:rPr lang="es-AR" sz="2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ONGs</a:t>
            </a:r>
            <a:endParaRPr lang="es-AR" sz="2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A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Desarrollo de programas con enfoque interseccional</a:t>
            </a:r>
          </a:p>
          <a:p>
            <a:r>
              <a:rPr lang="es-A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Accesibilidad a tratamientos de calidad</a:t>
            </a:r>
          </a:p>
          <a:p>
            <a:pPr>
              <a:defRPr sz="1800"/>
            </a:pPr>
            <a:r>
              <a:rPr lang="es-A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Fortalecimiento de comunidades para la mejora de la calidad de vida</a:t>
            </a:r>
            <a:endParaRPr lang="es-A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Integración de prevención, tratamiento y gestión de riesgos y reducción de daños (GRRD)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70543-BF72-40C6-BC0B-1F2A45F13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00032-2F9B-450F-5E8E-0EB6624E0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3000" b="1">
                <a:solidFill>
                  <a:srgbClr val="003366"/>
                </a:solidFill>
              </a:defRPr>
            </a:pPr>
            <a:r>
              <a:rPr lang="es-ES" sz="3200" u="sng" dirty="0"/>
              <a:t>Algunas Propuestas</a:t>
            </a:r>
            <a:endParaRPr sz="32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FD5F5-150B-596C-6BE4-45EDF5877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 sz="1800"/>
            </a:pPr>
            <a:r>
              <a:rPr lang="es-A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Relación colaborativa entre Estado y sociedad civil</a:t>
            </a:r>
            <a:endParaRPr lang="es-A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Políticas basadas en las potencialidades de las comunidades, no en estigmas</a:t>
            </a:r>
          </a:p>
          <a:p>
            <a:r>
              <a:rPr lang="es-A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Sistematización del conocimiento y cuidado de los equipos</a:t>
            </a:r>
          </a:p>
          <a:p>
            <a:r>
              <a:rPr lang="es-A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Formación integral de los equipos</a:t>
            </a:r>
          </a:p>
          <a:p>
            <a:endParaRPr lang="es-AR" sz="1800" b="1" u="sng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51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3000" b="1">
                <a:solidFill>
                  <a:srgbClr val="003366"/>
                </a:solidFill>
              </a:defRPr>
            </a:pPr>
            <a:r>
              <a:rPr sz="3200" u="sng" dirty="0" err="1"/>
              <a:t>Conclusiones</a:t>
            </a:r>
            <a:endParaRPr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 sz="1800"/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sociedad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 ha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asumido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crítico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llenar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vacíos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dejados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Estado. Es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necesario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las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políticas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públicas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integren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las ONG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diseño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ejecución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estrategias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sostenibles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efectivas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lucha contra las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adicciones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3000" b="1">
                <a:solidFill>
                  <a:srgbClr val="003366"/>
                </a:solidFill>
              </a:defRPr>
            </a:pPr>
            <a:r>
              <a:rPr sz="4000" u="sng" dirty="0" err="1"/>
              <a:t>Sobre</a:t>
            </a:r>
            <a:r>
              <a:rPr sz="4000" u="sng" dirty="0"/>
              <a:t> </a:t>
            </a:r>
            <a:r>
              <a:rPr sz="4000" u="sng" dirty="0" err="1"/>
              <a:t>Nosotros</a:t>
            </a:r>
            <a:endParaRPr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 sz="1800"/>
            </a:pP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red de ONG del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Sur que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trabaja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desde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perspectiva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promoción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derechos,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atendiendo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problemas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vinculados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drogas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proporcionando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apoyo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vulnerabilidad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Nuestras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intervenciones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incluyen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tratamiento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prevención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fortalecimiento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redes de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apoyo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143" y="174885"/>
            <a:ext cx="6347713" cy="1320800"/>
          </a:xfrm>
        </p:spPr>
        <p:txBody>
          <a:bodyPr>
            <a:normAutofit/>
          </a:bodyPr>
          <a:lstStyle/>
          <a:p>
            <a:pPr>
              <a:defRPr sz="3000" b="1">
                <a:solidFill>
                  <a:srgbClr val="003366"/>
                </a:solidFill>
              </a:defRPr>
            </a:pPr>
            <a:r>
              <a:rPr sz="3200" u="sng" dirty="0" err="1"/>
              <a:t>Planteo</a:t>
            </a:r>
            <a:r>
              <a:rPr sz="3200" u="sng" dirty="0"/>
              <a:t> </a:t>
            </a:r>
            <a:r>
              <a:rPr sz="3200" u="sng" dirty="0" err="1"/>
              <a:t>Introductorio</a:t>
            </a:r>
            <a:endParaRPr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683" y="1270000"/>
            <a:ext cx="6795543" cy="4345141"/>
          </a:xfrm>
        </p:spPr>
        <p:txBody>
          <a:bodyPr>
            <a:noAutofit/>
          </a:bodyPr>
          <a:lstStyle/>
          <a:p>
            <a:pPr algn="just"/>
            <a:r>
              <a:rPr lang="es-A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Consideramos artificial la división entre Prevención, Tratamiento, Gestión de Riesgos y Reducción de Daños, ya que estas son dimensiones integradas en nuestra labor. Lo comunitario actúa como la dimensión integradora, aspecto que se pierde en una formulación fragmentada de estas áreas.</a:t>
            </a:r>
          </a:p>
          <a:p>
            <a:pPr marL="0" indent="0" algn="just">
              <a:buNone/>
            </a:pPr>
            <a:endParaRPr lang="es-A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la región, es evidente la falta de políticas de drogas eficientes. Más allá de la formulación de planes, </a:t>
            </a:r>
            <a:r>
              <a:rPr lang="es-AR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"la no política"</a:t>
            </a:r>
            <a:r>
              <a:rPr lang="es-AR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 sido, en muchos casos, la política predominante.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informe aborda la necesidad de coordinación entre políticas públicas para enfrentar el crecimiento del consumo de sustancias y narcotráfico en la región. Fortalecer los programas de reducción de daños e inclusión social es crucial.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AR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 sz="1800"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3000" b="1">
                <a:solidFill>
                  <a:srgbClr val="003366"/>
                </a:solidFill>
              </a:defRPr>
            </a:pPr>
            <a:r>
              <a:rPr sz="3200" u="sng" dirty="0" err="1"/>
              <a:t>Prevención</a:t>
            </a:r>
            <a:endParaRPr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756" y="1202635"/>
            <a:ext cx="6347714" cy="4314073"/>
          </a:xfrm>
        </p:spPr>
        <p:txBody>
          <a:bodyPr>
            <a:noAutofit/>
          </a:bodyPr>
          <a:lstStyle/>
          <a:p>
            <a:pPr>
              <a:defRPr sz="1800"/>
            </a:pPr>
            <a:r>
              <a:rPr lang="es-A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Consumo en la Población General: </a:t>
            </a:r>
            <a:r>
              <a:rPr lang="es-A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Alto consumo de alcohol y marihuana en Argentina, Brasil, Chile y Uruguay. En adolescentes, el inicio temprano y la baja percepción de riesgo en sustancias como cannabis y tranquilizantes son preocupantes.</a:t>
            </a:r>
          </a:p>
          <a:p>
            <a:pPr>
              <a:defRPr sz="1800"/>
            </a:pPr>
            <a:r>
              <a:rPr lang="es-A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Población Escolar: </a:t>
            </a:r>
            <a:r>
              <a:rPr lang="es-A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Elevado consumo de alcohol y otras drogas desde edades tempranas, especialmente en adolescentes mujeres, quienes lideran en consumo de alcohol y tranquilizantes sin prescripción.</a:t>
            </a:r>
          </a:p>
          <a:p>
            <a:pPr>
              <a:defRPr sz="1800"/>
            </a:pPr>
            <a:r>
              <a:rPr lang="es-A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Conclusión</a:t>
            </a:r>
            <a:r>
              <a:rPr lang="es-A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A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urgente un enfoque integral e interseccional para mejorar las políticas de prevención, con perspectiva de género, adaptando políticas a contextos locales y priorizando el acceso equitativo a programas efectivos</a:t>
            </a:r>
            <a:r>
              <a:rPr lang="es-AR" sz="2000" dirty="0"/>
              <a:t>. </a:t>
            </a:r>
            <a:endParaRPr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3000" b="1">
                <a:solidFill>
                  <a:srgbClr val="003366"/>
                </a:solidFill>
              </a:defRPr>
            </a:pPr>
            <a:r>
              <a:rPr sz="3200" u="sng" dirty="0" err="1"/>
              <a:t>Tratamiento</a:t>
            </a:r>
            <a:endParaRPr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835" y="1677574"/>
            <a:ext cx="7170296" cy="4944748"/>
          </a:xfrm>
        </p:spPr>
        <p:txBody>
          <a:bodyPr>
            <a:normAutofit fontScale="70000" lnSpcReduction="20000"/>
          </a:bodyPr>
          <a:lstStyle/>
          <a:p>
            <a:pPr>
              <a:defRPr sz="1800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modelos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varían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país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Argentina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fomenta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programas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comunitarios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emplea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Red de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Atención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Psicosocial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mientras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Chile y Uruguay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ofrecen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programas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rehabilitación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centros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ambulatorios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espacios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comunitarios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 sz="1800"/>
            </a:pPr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00"/>
            </a:pPr>
            <a:r>
              <a:rPr lang="es-A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Desafíos comunes</a:t>
            </a:r>
            <a:r>
              <a:rPr lang="es-A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Los recursos asistenciales son insuficientes y repercuten en el acceso desigual al tratamiento, especialmente en áreas rurales y contextos vulnerables. Amplios sectores no acceden a cobertura. Existe una brecha muy grande entre el financiamiento y los costos de los tratamientos que la sociedad civil no puede asumir.  No hay espacios de tratamiento con enfoque de género y abordajes adecuados para poblaciones vulnerables como mujeres y </a:t>
            </a:r>
            <a:r>
              <a:rPr lang="es-A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disidencias,personas</a:t>
            </a:r>
            <a:r>
              <a:rPr lang="es-A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privadas de libertad, migrantes y otras interseccionalidades.</a:t>
            </a:r>
          </a:p>
          <a:p>
            <a:pPr>
              <a:defRPr sz="1800"/>
            </a:pPr>
            <a:r>
              <a:rPr lang="es-A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ello se requiere un enfoque interseccional y colaborativo, con más financiamiento y políticas coherentes para garantizar el acceso efectivo al tratamiento de SPA en toda la región. La colaboración entre gobiernos y organizaciones civiles es fundamental para ofrecer respuestas sostenibles y adaptadas a las realidades locales.</a:t>
            </a:r>
          </a:p>
          <a:p>
            <a:pPr>
              <a:defRPr sz="1800"/>
            </a:pPr>
            <a:endParaRPr lang="es-AR" sz="2000" dirty="0"/>
          </a:p>
          <a:p>
            <a:pPr>
              <a:defRPr sz="1800"/>
            </a:pPr>
            <a:endParaRPr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3000" b="1">
                <a:solidFill>
                  <a:srgbClr val="003366"/>
                </a:solidFill>
              </a:defRPr>
            </a:pPr>
            <a:r>
              <a:rPr sz="3200" u="sng" dirty="0" err="1"/>
              <a:t>Reducción</a:t>
            </a:r>
            <a:r>
              <a:rPr sz="3200" u="sng" dirty="0"/>
              <a:t> de </a:t>
            </a:r>
            <a:r>
              <a:rPr sz="3200" u="sng" dirty="0" err="1"/>
              <a:t>Riesgos</a:t>
            </a:r>
            <a:r>
              <a:rPr sz="3200" u="sng" dirty="0"/>
              <a:t> y </a:t>
            </a:r>
            <a:r>
              <a:rPr sz="3200" u="sng" dirty="0" err="1"/>
              <a:t>Daños</a:t>
            </a:r>
            <a:endParaRPr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677" y="1930400"/>
            <a:ext cx="6347714" cy="3880773"/>
          </a:xfrm>
        </p:spPr>
        <p:txBody>
          <a:bodyPr>
            <a:normAutofit fontScale="70000" lnSpcReduction="20000"/>
          </a:bodyPr>
          <a:lstStyle/>
          <a:p>
            <a:pPr>
              <a:defRPr sz="1800"/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aumento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sustancias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limitada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cobertura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la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estigmatización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presentan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desafíos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la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implementación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programas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efectivos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reducción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daños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zonas rurales</a:t>
            </a: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suman dificultades de acceso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 sz="1800"/>
            </a:pPr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00"/>
            </a:pPr>
            <a:r>
              <a:rPr lang="es-A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Desafíos comunes: 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Estigmatización, Desigualdad en el acceso a servicios, Falta de recursos, Criminalización del consumo</a:t>
            </a:r>
          </a:p>
          <a:p>
            <a:pPr marL="0" indent="0">
              <a:buNone/>
              <a:defRPr sz="1800"/>
            </a:pPr>
            <a:endParaRPr lang="es-A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00"/>
            </a:pPr>
            <a:r>
              <a:rPr lang="es-A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Conclusiones: 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Enfoque integral, políticas inclusivas, educación pública y mejor coordinación entre servicios.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0"/>
            <a:ext cx="6347713" cy="1320800"/>
          </a:xfrm>
        </p:spPr>
        <p:txBody>
          <a:bodyPr>
            <a:normAutofit/>
          </a:bodyPr>
          <a:lstStyle/>
          <a:p>
            <a:pPr>
              <a:defRPr sz="3000" b="1">
                <a:solidFill>
                  <a:srgbClr val="003366"/>
                </a:solidFill>
              </a:defRPr>
            </a:pPr>
            <a:r>
              <a:rPr sz="3200" u="sng" dirty="0" err="1"/>
              <a:t>Criminalidad</a:t>
            </a:r>
            <a:r>
              <a:rPr sz="3200" u="sng" dirty="0"/>
              <a:t>, </a:t>
            </a:r>
            <a:r>
              <a:rPr sz="3200" u="sng" dirty="0" err="1"/>
              <a:t>Narcotráfico</a:t>
            </a:r>
            <a:r>
              <a:rPr sz="3200" u="sng" dirty="0"/>
              <a:t> y </a:t>
            </a:r>
            <a:r>
              <a:rPr sz="3200" u="sng" dirty="0" err="1"/>
              <a:t>Estigma</a:t>
            </a:r>
            <a:endParaRPr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317469"/>
            <a:ext cx="6347714" cy="4636070"/>
          </a:xfrm>
        </p:spPr>
        <p:txBody>
          <a:bodyPr>
            <a:noAutofit/>
          </a:bodyPr>
          <a:lstStyle/>
          <a:p>
            <a:r>
              <a:rPr lang="es-A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Desafíos del Narcotráfico y la Criminalidad en América del Sur</a:t>
            </a:r>
            <a:endParaRPr lang="es-A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A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narcotráfico es uno de los principales desafíos de seguridad en América del Sur, aumentando la violencia y la criminalidad.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Factores como la geografía, fronteras porosas y la </a:t>
            </a:r>
            <a:r>
              <a:rPr lang="es-A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hidrovía</a:t>
            </a:r>
            <a:r>
              <a:rPr lang="es-A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Río Paraná facilitan las actividades del narcotráfico.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falta de control y presencia estatal en algunas regiones, la escasez de políticas sociales y recursos, permite que organizaciones criminales asuman roles de "protección" y poder.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Niños y adolescentes, especialmente en áreas vulnerables, son reclutados por clanes familiares y grupos criminales, encuentran alternativas a la exclusión.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desafíos persisten debido a la corrupción y la falta de recursos.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requiere un enfoque integral que involucre a las comunidades, refuerce la inclusión social y fortalezca las políticas públicas.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EE648-9006-3E2A-C7AD-7B11E1908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5E5C9-9294-824C-A4F5-A923CADF2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87377"/>
            <a:ext cx="6347713" cy="1320800"/>
          </a:xfrm>
        </p:spPr>
        <p:txBody>
          <a:bodyPr>
            <a:noAutofit/>
          </a:bodyPr>
          <a:lstStyle/>
          <a:p>
            <a:pPr>
              <a:defRPr sz="3000" b="1">
                <a:solidFill>
                  <a:srgbClr val="003366"/>
                </a:solidFill>
              </a:defRPr>
            </a:pPr>
            <a:r>
              <a:rPr lang="es-AR" sz="3000" u="sng" dirty="0"/>
              <a:t>Estigmatización y Discriminación en América del Sur</a:t>
            </a:r>
            <a:endParaRPr sz="30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C0B49-964B-A229-6183-1F2827271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635" y="1315980"/>
            <a:ext cx="6645640" cy="4226039"/>
          </a:xfrm>
        </p:spPr>
        <p:txBody>
          <a:bodyPr>
            <a:noAutofit/>
          </a:bodyPr>
          <a:lstStyle/>
          <a:p>
            <a:r>
              <a:rPr lang="es-A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Estigmatización y Discriminación en América del Sur</a:t>
            </a:r>
            <a:endParaRPr lang="es-A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A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Factores clave</a:t>
            </a:r>
            <a:r>
              <a:rPr lang="es-A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pobreza, migración, consumo de drogas.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Doble estigma</a:t>
            </a:r>
            <a:r>
              <a:rPr lang="es-A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Las personas usuarias de drogas enfrentan discriminación por consumo y situación socioeconómica.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Situación de calle</a:t>
            </a:r>
            <a:r>
              <a:rPr lang="es-A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En Argentina y Uruguay, se implementan medidas coercitivas que no abordan las causas estructurales de la pobreza.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Discriminación hacia migrantes y LGBTQ+</a:t>
            </a:r>
            <a:r>
              <a:rPr lang="es-A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Estigmatización asociada a delincuencia y prostitución.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Avances</a:t>
            </a:r>
            <a:r>
              <a:rPr lang="es-A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Políticas inclusivas para pueblos indígenas y afrodescendientes en Brasil y Uruguay, aunque persisten desafíos: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A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Acceso a salud y educación limitado</a:t>
            </a:r>
            <a:r>
              <a:rPr lang="es-A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A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Discriminación y violencia social</a:t>
            </a:r>
            <a:r>
              <a:rPr lang="es-A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A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Falta de implementación efectiva de leyes</a:t>
            </a:r>
          </a:p>
        </p:txBody>
      </p:sp>
    </p:spTree>
    <p:extLst>
      <p:ext uri="{BB962C8B-B14F-4D97-AF65-F5344CB8AC3E}">
        <p14:creationId xmlns:p14="http://schemas.microsoft.com/office/powerpoint/2010/main" val="1961478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3000" b="1">
                <a:solidFill>
                  <a:srgbClr val="003366"/>
                </a:solidFill>
              </a:defRPr>
            </a:pPr>
            <a:r>
              <a:rPr sz="3200" u="sng" dirty="0"/>
              <a:t>Debate de las </a:t>
            </a:r>
            <a:r>
              <a:rPr sz="3200" u="sng" dirty="0" err="1"/>
              <a:t>Leyes</a:t>
            </a:r>
            <a:endParaRPr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 sz="1800"/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leyes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salud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mental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región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enfrentan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desafíos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implementación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debido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falta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recursos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estigmatización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Las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reformas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requieren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enfoque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inclusivo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centrado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derechos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humanos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</TotalTime>
  <Words>1090</Words>
  <Application>Microsoft Office PowerPoint</Application>
  <PresentationFormat>Presentación en pantalla (4:3)</PresentationFormat>
  <Paragraphs>71</Paragraphs>
  <Slides>12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Faceta</vt:lpstr>
      <vt:lpstr>Informe Nodo Sur 2024</vt:lpstr>
      <vt:lpstr>Sobre Nosotros</vt:lpstr>
      <vt:lpstr>Planteo Introductorio</vt:lpstr>
      <vt:lpstr>Prevención</vt:lpstr>
      <vt:lpstr>Tratamiento</vt:lpstr>
      <vt:lpstr>Reducción de Riesgos y Daños</vt:lpstr>
      <vt:lpstr>Criminalidad, Narcotráfico y Estigma</vt:lpstr>
      <vt:lpstr>Estigmatización y Discriminación en América del Sur</vt:lpstr>
      <vt:lpstr>Debate de las Leyes</vt:lpstr>
      <vt:lpstr>Algunas Propuestas</vt:lpstr>
      <vt:lpstr>Algunas Propuestas</vt:lpstr>
      <vt:lpstr>Conclusiones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Nodo Sur 2024</dc:title>
  <dc:subject/>
  <dc:creator>cintia caballero</dc:creator>
  <cp:keywords/>
  <dc:description>generated using python-pptx</dc:description>
  <cp:lastModifiedBy>Ana María Echeberría</cp:lastModifiedBy>
  <cp:revision>8</cp:revision>
  <dcterms:created xsi:type="dcterms:W3CDTF">2013-01-27T09:14:16Z</dcterms:created>
  <dcterms:modified xsi:type="dcterms:W3CDTF">2024-11-21T03:33:10Z</dcterms:modified>
  <cp:category/>
</cp:coreProperties>
</file>