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2" r:id="rId2"/>
    <p:sldId id="264" r:id="rId3"/>
    <p:sldId id="277" r:id="rId4"/>
    <p:sldId id="282" r:id="rId5"/>
    <p:sldId id="281" r:id="rId6"/>
    <p:sldId id="284" r:id="rId7"/>
    <p:sldId id="285" r:id="rId8"/>
    <p:sldId id="283" r:id="rId9"/>
    <p:sldId id="286" r:id="rId10"/>
    <p:sldId id="287" r:id="rId11"/>
    <p:sldId id="288" r:id="rId12"/>
  </p:sldIdLst>
  <p:sldSz cx="9144000" cy="6858000" type="screen4x3"/>
  <p:notesSz cx="6858000" cy="9144000"/>
  <p:defaultTextStyle>
    <a:defPPr>
      <a:defRPr lang="en-US"/>
    </a:defPPr>
    <a:lvl1pPr algn="ctr" defTabSz="4571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113" algn="ctr" defTabSz="4571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226" algn="ctr" defTabSz="4571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341" algn="ctr" defTabSz="4571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453" algn="ctr" defTabSz="4571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5566" algn="l" defTabSz="914226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2679" algn="l" defTabSz="914226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199794" algn="l" defTabSz="914226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6907" algn="l" defTabSz="914226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0">
          <p15:clr>
            <a:srgbClr val="A4A3A4"/>
          </p15:clr>
        </p15:guide>
        <p15:guide id="2" orient="horz" pos="4163">
          <p15:clr>
            <a:srgbClr val="A4A3A4"/>
          </p15:clr>
        </p15:guide>
        <p15:guide id="3" pos="158">
          <p15:clr>
            <a:srgbClr val="A4A3A4"/>
          </p15:clr>
        </p15:guide>
        <p15:guide id="4" pos="5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1E21"/>
    <a:srgbClr val="1B4298"/>
    <a:srgbClr val="005E5D"/>
    <a:srgbClr val="F1C400"/>
    <a:srgbClr val="008080"/>
    <a:srgbClr val="009999"/>
    <a:srgbClr val="697112"/>
    <a:srgbClr val="E544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6" autoAdjust="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1320"/>
        <p:guide orient="horz" pos="4163"/>
        <p:guide pos="158"/>
        <p:guide pos="5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FB8A873-2EDB-476E-8186-CFC85D3B0E76}" type="datetimeFigureOut">
              <a:rPr lang="ca-ES"/>
              <a:pPr>
                <a:defRPr/>
              </a:pPr>
              <a:t>20/11/2024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C0F4FEA-2AFF-41FF-9C97-C7BC01C27BA8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45990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6D08135-0DDF-4C4C-B108-C11BDFD79D0C}" type="datetime1">
              <a:rPr lang="ca-ES" altLang="ca-ES"/>
              <a:pPr>
                <a:defRPr/>
              </a:pPr>
              <a:t>20/11/2024</a:t>
            </a:fld>
            <a:endParaRPr lang="ca-ES" altLang="ca-E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 noProof="0"/>
              <a:t>Haga clic para modificar el estilo de texto del patrón</a:t>
            </a:r>
          </a:p>
          <a:p>
            <a:pPr lvl="1"/>
            <a:r>
              <a:rPr lang="ca-ES" altLang="ca-ES" noProof="0"/>
              <a:t>Segundo nivel</a:t>
            </a:r>
          </a:p>
          <a:p>
            <a:pPr lvl="2"/>
            <a:r>
              <a:rPr lang="ca-ES" altLang="ca-ES" noProof="0"/>
              <a:t>Tercer nivel</a:t>
            </a:r>
          </a:p>
          <a:p>
            <a:pPr lvl="3"/>
            <a:r>
              <a:rPr lang="ca-ES" altLang="ca-ES" noProof="0"/>
              <a:t>Cuarto nivel</a:t>
            </a:r>
          </a:p>
          <a:p>
            <a:pPr lvl="4"/>
            <a:r>
              <a:rPr lang="ca-ES" altLang="ca-ES" noProof="0"/>
              <a:t>Quinto nivel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E3F15FB-B464-4C38-B4FC-8AFC85E7F880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904634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Geneva" pitchFamily="-112" charset="-128"/>
        <a:cs typeface="+mn-cs"/>
      </a:defRPr>
    </a:lvl1pPr>
    <a:lvl2pPr marL="457113" algn="l" defTabSz="4571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Geneva" pitchFamily="-112" charset="-128"/>
        <a:cs typeface="+mn-cs"/>
      </a:defRPr>
    </a:lvl2pPr>
    <a:lvl3pPr marL="914226" algn="l" defTabSz="4571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Geneva" pitchFamily="-112" charset="-128"/>
        <a:cs typeface="+mn-cs"/>
      </a:defRPr>
    </a:lvl3pPr>
    <a:lvl4pPr marL="1371341" algn="l" defTabSz="4571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Geneva" pitchFamily="-112" charset="-128"/>
        <a:cs typeface="+mn-cs"/>
      </a:defRPr>
    </a:lvl4pPr>
    <a:lvl5pPr marL="1828453" algn="l" defTabSz="4571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Geneva" pitchFamily="-112" charset="-128"/>
        <a:cs typeface="+mn-cs"/>
      </a:defRPr>
    </a:lvl5pPr>
    <a:lvl6pPr marL="2285566" algn="l" defTabSz="9142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79" algn="l" defTabSz="9142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9142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54A44B-2F1A-5DE9-9E26-54C1E68D3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A2B1369-9AE5-BC1E-AAD0-9B282C904C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392F7BF-24AF-833E-3386-A03459526E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2237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30DD24-5354-6E03-EA46-2BBA0F7AB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2D106B3-13CA-B9FE-955D-C8FEF6E407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1793EA2-0426-7777-726E-8A9C64677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9987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2011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339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FFFC7-A71F-A55F-6F33-3BEDBF89B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310F97B-346F-7D93-6F2A-487A8C2796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62A7EFF-2434-5B7C-AD27-3188BB617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718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33B2F-A7F2-DFF1-0B38-DA99E87C2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7C22B69-F8EE-7267-6C33-49B261768B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71A05A9-DE43-BDF1-CD84-01C6D9DE7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1706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446AA7-E361-AA7C-5CD5-64354B6217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2148A95-E84C-5670-CF40-53365376EF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9BEFE90-66CE-9952-442A-35176560FE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5690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98E9D-7543-AAAD-58FD-9125A491C1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001D5AE-B8E1-85F9-465A-AF6563AE20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E6CA035-EA1C-138A-DFC8-66F9B9A49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1395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3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AC448-78A0-41C1-8312-43AEF473250A}" type="datetime1">
              <a:rPr lang="en-US" altLang="ca-ES"/>
              <a:pPr>
                <a:defRPr/>
              </a:pPr>
              <a:t>11/20/2024</a:t>
            </a:fld>
            <a:endParaRPr lang="en-US" alt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02F53-4339-46E7-A26B-1619798A6298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124124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CA27F-C122-4941-B469-00F3796B4533}" type="datetime1">
              <a:rPr lang="en-US" altLang="ca-ES"/>
              <a:pPr>
                <a:defRPr/>
              </a:pPr>
              <a:t>11/20/2024</a:t>
            </a:fld>
            <a:endParaRPr lang="en-US" alt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1D6D9-1AFC-4715-919B-9E50A9C92F60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93137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/>
          <a:lstStyle>
            <a:lvl1pPr algn="l">
              <a:defRPr sz="41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711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42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1CE3F-462E-417D-9B4E-7EF8BC57361F}" type="datetime1">
              <a:rPr lang="en-US" altLang="ca-ES"/>
              <a:pPr>
                <a:defRPr/>
              </a:pPr>
              <a:t>11/20/2024</a:t>
            </a:fld>
            <a:endParaRPr lang="en-US" alt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A21E0-DF8E-4E17-94EF-5A71F600E84B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44320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6BA95-4231-4080-A9E9-F09BCF55E92E}" type="datetime1">
              <a:rPr lang="en-US" altLang="ca-ES"/>
              <a:pPr>
                <a:defRPr/>
              </a:pPr>
              <a:t>11/20/2024</a:t>
            </a:fld>
            <a:endParaRPr lang="en-US" altLang="ca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44BE-F997-44F7-A61D-7810281D1F02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94176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13" indent="0">
              <a:buNone/>
              <a:defRPr sz="1900" b="1"/>
            </a:lvl2pPr>
            <a:lvl3pPr marL="914226" indent="0">
              <a:buNone/>
              <a:defRPr sz="1700" b="1"/>
            </a:lvl3pPr>
            <a:lvl4pPr marL="1371341" indent="0">
              <a:buNone/>
              <a:defRPr sz="1600" b="1"/>
            </a:lvl4pPr>
            <a:lvl5pPr marL="1828453" indent="0">
              <a:buNone/>
              <a:defRPr sz="1600" b="1"/>
            </a:lvl5pPr>
            <a:lvl6pPr marL="2285566" indent="0">
              <a:buNone/>
              <a:defRPr sz="1600" b="1"/>
            </a:lvl6pPr>
            <a:lvl7pPr marL="2742679" indent="0">
              <a:buNone/>
              <a:defRPr sz="1600" b="1"/>
            </a:lvl7pPr>
            <a:lvl8pPr marL="3199794" indent="0">
              <a:buNone/>
              <a:defRPr sz="1600" b="1"/>
            </a:lvl8pPr>
            <a:lvl9pPr marL="3656907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80"/>
            <a:ext cx="4040188" cy="395128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5"/>
            <a:ext cx="4041775" cy="63976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13" indent="0">
              <a:buNone/>
              <a:defRPr sz="1900" b="1"/>
            </a:lvl2pPr>
            <a:lvl3pPr marL="914226" indent="0">
              <a:buNone/>
              <a:defRPr sz="1700" b="1"/>
            </a:lvl3pPr>
            <a:lvl4pPr marL="1371341" indent="0">
              <a:buNone/>
              <a:defRPr sz="1600" b="1"/>
            </a:lvl4pPr>
            <a:lvl5pPr marL="1828453" indent="0">
              <a:buNone/>
              <a:defRPr sz="1600" b="1"/>
            </a:lvl5pPr>
            <a:lvl6pPr marL="2285566" indent="0">
              <a:buNone/>
              <a:defRPr sz="1600" b="1"/>
            </a:lvl6pPr>
            <a:lvl7pPr marL="2742679" indent="0">
              <a:buNone/>
              <a:defRPr sz="1600" b="1"/>
            </a:lvl7pPr>
            <a:lvl8pPr marL="3199794" indent="0">
              <a:buNone/>
              <a:defRPr sz="1600" b="1"/>
            </a:lvl8pPr>
            <a:lvl9pPr marL="3656907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80"/>
            <a:ext cx="4041775" cy="395128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CA492-FF1E-4132-9DD6-9EC970A7D039}" type="datetime1">
              <a:rPr lang="en-US" altLang="ca-ES"/>
              <a:pPr>
                <a:defRPr/>
              </a:pPr>
              <a:t>11/20/2024</a:t>
            </a:fld>
            <a:endParaRPr lang="en-US" altLang="ca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CCAC5-A50E-4A3B-BD70-AA84EB87F60E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59898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CC926-1FEF-467F-91F0-8A7BD17065CA}" type="datetime1">
              <a:rPr lang="en-US" altLang="ca-ES"/>
              <a:pPr>
                <a:defRPr/>
              </a:pPr>
              <a:t>11/20/2024</a:t>
            </a:fld>
            <a:endParaRPr lang="en-US" altLang="ca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71931-1763-4026-8D77-7D33BBF20C0E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215760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3"/>
            <a:ext cx="3008313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3" indent="0">
              <a:buNone/>
              <a:defRPr sz="1200"/>
            </a:lvl2pPr>
            <a:lvl3pPr marL="914226" indent="0">
              <a:buNone/>
              <a:defRPr sz="1000"/>
            </a:lvl3pPr>
            <a:lvl4pPr marL="1371341" indent="0">
              <a:buNone/>
              <a:defRPr sz="1000"/>
            </a:lvl4pPr>
            <a:lvl5pPr marL="1828453" indent="0">
              <a:buNone/>
              <a:defRPr sz="1000"/>
            </a:lvl5pPr>
            <a:lvl6pPr marL="2285566" indent="0">
              <a:buNone/>
              <a:defRPr sz="1000"/>
            </a:lvl6pPr>
            <a:lvl7pPr marL="2742679" indent="0">
              <a:buNone/>
              <a:defRPr sz="1000"/>
            </a:lvl7pPr>
            <a:lvl8pPr marL="3199794" indent="0">
              <a:buNone/>
              <a:defRPr sz="1000"/>
            </a:lvl8pPr>
            <a:lvl9pPr marL="3656907" indent="0">
              <a:buNone/>
              <a:defRPr sz="10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437FF-9476-4AAA-A84D-BD209E702D0F}" type="datetime1">
              <a:rPr lang="en-US" altLang="ca-ES"/>
              <a:pPr>
                <a:defRPr/>
              </a:pPr>
              <a:t>11/20/2024</a:t>
            </a:fld>
            <a:endParaRPr lang="en-US" altLang="ca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B84E0-55EB-4EDC-A462-E7572B275E28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168744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3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57113" indent="0">
              <a:buNone/>
              <a:defRPr sz="2700"/>
            </a:lvl2pPr>
            <a:lvl3pPr marL="914226" indent="0">
              <a:buNone/>
              <a:defRPr sz="2300"/>
            </a:lvl3pPr>
            <a:lvl4pPr marL="1371341" indent="0">
              <a:buNone/>
              <a:defRPr sz="1900"/>
            </a:lvl4pPr>
            <a:lvl5pPr marL="1828453" indent="0">
              <a:buNone/>
              <a:defRPr sz="1900"/>
            </a:lvl5pPr>
            <a:lvl6pPr marL="2285566" indent="0">
              <a:buNone/>
              <a:defRPr sz="1900"/>
            </a:lvl6pPr>
            <a:lvl7pPr marL="2742679" indent="0">
              <a:buNone/>
              <a:defRPr sz="1900"/>
            </a:lvl7pPr>
            <a:lvl8pPr marL="3199794" indent="0">
              <a:buNone/>
              <a:defRPr sz="1900"/>
            </a:lvl8pPr>
            <a:lvl9pPr marL="3656907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13" indent="0">
              <a:buNone/>
              <a:defRPr sz="1200"/>
            </a:lvl2pPr>
            <a:lvl3pPr marL="914226" indent="0">
              <a:buNone/>
              <a:defRPr sz="1000"/>
            </a:lvl3pPr>
            <a:lvl4pPr marL="1371341" indent="0">
              <a:buNone/>
              <a:defRPr sz="1000"/>
            </a:lvl4pPr>
            <a:lvl5pPr marL="1828453" indent="0">
              <a:buNone/>
              <a:defRPr sz="1000"/>
            </a:lvl5pPr>
            <a:lvl6pPr marL="2285566" indent="0">
              <a:buNone/>
              <a:defRPr sz="1000"/>
            </a:lvl6pPr>
            <a:lvl7pPr marL="2742679" indent="0">
              <a:buNone/>
              <a:defRPr sz="1000"/>
            </a:lvl7pPr>
            <a:lvl8pPr marL="3199794" indent="0">
              <a:buNone/>
              <a:defRPr sz="1000"/>
            </a:lvl8pPr>
            <a:lvl9pPr marL="3656907" indent="0">
              <a:buNone/>
              <a:defRPr sz="10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F69E4-2431-4EAF-821D-7F4A1FC3FF34}" type="datetime1">
              <a:rPr lang="en-US" altLang="ca-ES"/>
              <a:pPr>
                <a:defRPr/>
              </a:pPr>
              <a:t>11/20/2024</a:t>
            </a:fld>
            <a:endParaRPr lang="en-US" altLang="ca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4BAB8-3694-415C-9F69-8F0E0465FCCF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92090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ca-ES"/>
              <a:t>Click to edit Master title style</a:t>
            </a:r>
            <a:endParaRPr lang="en-US" altLang="ca-E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ca-ES"/>
              <a:t>Click to edit Master text styles</a:t>
            </a:r>
          </a:p>
          <a:p>
            <a:pPr lvl="1"/>
            <a:r>
              <a:rPr lang="es-ES_tradnl" altLang="ca-ES"/>
              <a:t>Second level</a:t>
            </a:r>
          </a:p>
          <a:p>
            <a:pPr lvl="2"/>
            <a:r>
              <a:rPr lang="es-ES_tradnl" altLang="ca-ES"/>
              <a:t>Third level</a:t>
            </a:r>
          </a:p>
          <a:p>
            <a:pPr lvl="3"/>
            <a:r>
              <a:rPr lang="es-ES_tradnl" altLang="ca-ES"/>
              <a:t>Fourth level</a:t>
            </a:r>
          </a:p>
          <a:p>
            <a:pPr lvl="4"/>
            <a:r>
              <a:rPr lang="es-ES_tradnl" altLang="ca-ES"/>
              <a:t>Fifth level</a:t>
            </a:r>
            <a:endParaRPr lang="en-US" altLang="ca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66A205B-16B4-424E-BD37-83C6D9BBB951}" type="datetime1">
              <a:rPr lang="en-US" altLang="ca-ES"/>
              <a:pPr>
                <a:defRPr/>
              </a:pPr>
              <a:t>11/20/2024</a:t>
            </a:fld>
            <a:endParaRPr lang="en-US" alt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67B9841-2C5B-4DD4-93A5-334905C6349E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457113" rtl="0" eaLnBrk="0" fontAlgn="base" hangingPunct="0">
        <a:spcBef>
          <a:spcPct val="0"/>
        </a:spcBef>
        <a:spcAft>
          <a:spcPct val="0"/>
        </a:spcAft>
        <a:defRPr sz="3100" b="1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1pPr>
      <a:lvl2pPr algn="l" defTabSz="457113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  <a:cs typeface="Verdana" pitchFamily="-112" charset="0"/>
        </a:defRPr>
      </a:lvl2pPr>
      <a:lvl3pPr algn="l" defTabSz="457113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  <a:cs typeface="Verdana" pitchFamily="-112" charset="0"/>
        </a:defRPr>
      </a:lvl3pPr>
      <a:lvl4pPr algn="l" defTabSz="457113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  <a:cs typeface="Verdana" pitchFamily="-112" charset="0"/>
        </a:defRPr>
      </a:lvl4pPr>
      <a:lvl5pPr algn="l" defTabSz="457113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  <a:cs typeface="Verdana" pitchFamily="-112" charset="0"/>
        </a:defRPr>
      </a:lvl5pPr>
      <a:lvl6pPr marL="457113" algn="l" defTabSz="457113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</a:defRPr>
      </a:lvl6pPr>
      <a:lvl7pPr marL="914226" algn="l" defTabSz="457113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</a:defRPr>
      </a:lvl7pPr>
      <a:lvl8pPr marL="1371341" algn="l" defTabSz="457113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</a:defRPr>
      </a:lvl8pPr>
      <a:lvl9pPr marL="1828453" algn="l" defTabSz="457113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</a:defRPr>
      </a:lvl9pPr>
    </p:titleStyle>
    <p:bodyStyle>
      <a:lvl1pPr marL="342835" indent="-342835" algn="l" defTabSz="4571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1pPr>
      <a:lvl2pPr marL="742809" indent="-285697" algn="l" defTabSz="4571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2pPr>
      <a:lvl3pPr marL="1142784" indent="-228556" algn="l" defTabSz="4571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3pPr>
      <a:lvl4pPr marL="1599897" indent="-228556" algn="l" defTabSz="4571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4pPr>
      <a:lvl5pPr marL="2057010" indent="-228556" algn="l" defTabSz="4571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5pPr>
      <a:lvl6pPr marL="2514123" indent="-228556" algn="l" defTabSz="4571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38" indent="-228556" algn="l" defTabSz="4571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51" indent="-228556" algn="l" defTabSz="4571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63" indent="-228556" algn="l" defTabSz="4571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3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6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1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53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66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79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94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07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od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71514" y="1269998"/>
            <a:ext cx="7673975" cy="1677990"/>
          </a:xfrm>
        </p:spPr>
        <p:txBody>
          <a:bodyPr/>
          <a:lstStyle/>
          <a:p>
            <a:pPr eaLnBrk="1" hangingPunct="1"/>
            <a:r>
              <a:rPr lang="es-ES" altLang="ca-ES" sz="450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Título de la experiencia o proyecto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681039" y="3079748"/>
            <a:ext cx="767238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ca-ES" sz="2900" b="1">
                <a:solidFill>
                  <a:schemeClr val="bg1"/>
                </a:solidFill>
              </a:rPr>
              <a:t>Nombre de la organización</a:t>
            </a:r>
          </a:p>
        </p:txBody>
      </p:sp>
      <p:sp>
        <p:nvSpPr>
          <p:cNvPr id="3081" name="QuadreDeText 2"/>
          <p:cNvSpPr txBox="1">
            <a:spLocks noChangeArrowheads="1"/>
          </p:cNvSpPr>
          <p:nvPr/>
        </p:nvSpPr>
        <p:spPr bwMode="auto">
          <a:xfrm>
            <a:off x="769937" y="6153150"/>
            <a:ext cx="2601913" cy="338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a-ES" altLang="es-ES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0"/>
                <a:hlinkClick r:id="rId3"/>
              </a:rPr>
              <a:t>www.riod.org</a:t>
            </a:r>
            <a:r>
              <a:rPr lang="ca-ES" altLang="es-ES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0"/>
              </a:rPr>
              <a:t>  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250826" y="233366"/>
            <a:ext cx="8666163" cy="3413123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MX" altLang="ca-ES" sz="3600" b="1" dirty="0">
                <a:solidFill>
                  <a:schemeClr val="bg1"/>
                </a:solidFill>
                <a:latin typeface="Montserrat" pitchFamily="2" charset="0"/>
                <a:ea typeface="Geneva" charset="-128"/>
                <a:cs typeface="Verdana" pitchFamily="34" charset="0"/>
              </a:rPr>
              <a:t>“Trabajar en Red es afianzar Iberoamérica”</a:t>
            </a:r>
            <a:endParaRPr lang="es-ES" altLang="ca-ES" sz="1900" b="1" dirty="0">
              <a:solidFill>
                <a:schemeClr val="bg1"/>
              </a:solidFill>
              <a:latin typeface="Montserrat" pitchFamily="2" charset="0"/>
              <a:ea typeface="Geneva" charset="-128"/>
              <a:cs typeface="Verdana" pitchFamily="34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250826" y="3886203"/>
            <a:ext cx="8666163" cy="366713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ES" altLang="es-ES" sz="1600" b="1" dirty="0">
                <a:solidFill>
                  <a:schemeClr val="bg1"/>
                </a:solidFill>
                <a:latin typeface="Montserrat" pitchFamily="2" charset="0"/>
              </a:rPr>
              <a:t>NODO ANDINO</a:t>
            </a: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0C176C0E-3BF4-C604-6193-790A2F36E9B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3304" b="24821"/>
          <a:stretch/>
        </p:blipFill>
        <p:spPr>
          <a:xfrm>
            <a:off x="398206" y="4609735"/>
            <a:ext cx="3742703" cy="138527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C41043-3C00-3535-6620-E88AC2CD69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>
            <a:extLst>
              <a:ext uri="{FF2B5EF4-FFF2-40B4-BE49-F238E27FC236}">
                <a16:creationId xmlns:a16="http://schemas.microsoft.com/office/drawing/2014/main" id="{9FE4B224-307E-3E2C-92EA-D38C62B96FAE}"/>
              </a:ext>
            </a:extLst>
          </p:cNvPr>
          <p:cNvSpPr/>
          <p:nvPr/>
        </p:nvSpPr>
        <p:spPr>
          <a:xfrm>
            <a:off x="282576" y="371475"/>
            <a:ext cx="8666163" cy="965712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419" sz="3100" b="1" dirty="0"/>
              <a:t>Contextos y retos actuales de la Reducción de riesgos y daños</a:t>
            </a:r>
            <a:endParaRPr lang="es-ES" sz="3100" b="1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49C74E-96DE-AD77-A640-EF7788A87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90968"/>
              </p:ext>
            </p:extLst>
          </p:nvPr>
        </p:nvGraphicFramePr>
        <p:xfrm>
          <a:off x="749508" y="1726565"/>
          <a:ext cx="7961873" cy="445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5135">
                  <a:extLst>
                    <a:ext uri="{9D8B030D-6E8A-4147-A177-3AD203B41FA5}">
                      <a16:colId xmlns:a16="http://schemas.microsoft.com/office/drawing/2014/main" val="46534821"/>
                    </a:ext>
                  </a:extLst>
                </a:gridCol>
                <a:gridCol w="2224955">
                  <a:extLst>
                    <a:ext uri="{9D8B030D-6E8A-4147-A177-3AD203B41FA5}">
                      <a16:colId xmlns:a16="http://schemas.microsoft.com/office/drawing/2014/main" val="533967089"/>
                    </a:ext>
                  </a:extLst>
                </a:gridCol>
                <a:gridCol w="2361783">
                  <a:extLst>
                    <a:ext uri="{9D8B030D-6E8A-4147-A177-3AD203B41FA5}">
                      <a16:colId xmlns:a16="http://schemas.microsoft.com/office/drawing/2014/main" val="3457711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419" sz="1800" dirty="0"/>
                        <a:t>Colombia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dirty="0"/>
                        <a:t>Perú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dirty="0"/>
                        <a:t>Venezuela</a:t>
                      </a:r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138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Fortalecer y promover dispositivos de bajo umbral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dirty="0"/>
                        <a:t>Sin Información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dirty="0"/>
                        <a:t>Sin Información</a:t>
                      </a:r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171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Favorecer el uso de bienes que se han expropiado para reducción de daños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121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Desarrollar estrategias en entornos penitenciario.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579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Impulsar un marco de reducción de riesgos y daños en la eventual regulación del cannabis de uso adulto. 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296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1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Promover y ampliar los servicios de análisis de SPA como estrategia de reducción de riesgo.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942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95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CBB64-B210-2443-95AF-DFCB4AF7A5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>
            <a:extLst>
              <a:ext uri="{FF2B5EF4-FFF2-40B4-BE49-F238E27FC236}">
                <a16:creationId xmlns:a16="http://schemas.microsoft.com/office/drawing/2014/main" id="{96171367-9D9F-97BB-466A-5D0ECF32BAA2}"/>
              </a:ext>
            </a:extLst>
          </p:cNvPr>
          <p:cNvSpPr/>
          <p:nvPr/>
        </p:nvSpPr>
        <p:spPr>
          <a:xfrm>
            <a:off x="282576" y="371475"/>
            <a:ext cx="8666163" cy="926383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419" sz="3100" b="1" dirty="0"/>
              <a:t>El camino a seguir: Avanzar en la Reducción de riesgos y daños</a:t>
            </a:r>
            <a:endParaRPr lang="es-ES" sz="3100" b="1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DB34CA6-0CC5-12D2-B8D2-44DC2A317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48" y="1983160"/>
            <a:ext cx="7289103" cy="471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s-ES" altLang="ca-ES" sz="1900" b="1" dirty="0"/>
              <a:t>PRINCIPALES RETOS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94398ED-2F6B-F246-C927-D0ACDDC7A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636179"/>
              </p:ext>
            </p:extLst>
          </p:nvPr>
        </p:nvGraphicFramePr>
        <p:xfrm>
          <a:off x="629265" y="2640493"/>
          <a:ext cx="7472517" cy="3034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839">
                  <a:extLst>
                    <a:ext uri="{9D8B030D-6E8A-4147-A177-3AD203B41FA5}">
                      <a16:colId xmlns:a16="http://schemas.microsoft.com/office/drawing/2014/main" val="46534821"/>
                    </a:ext>
                  </a:extLst>
                </a:gridCol>
                <a:gridCol w="2490839">
                  <a:extLst>
                    <a:ext uri="{9D8B030D-6E8A-4147-A177-3AD203B41FA5}">
                      <a16:colId xmlns:a16="http://schemas.microsoft.com/office/drawing/2014/main" val="533967089"/>
                    </a:ext>
                  </a:extLst>
                </a:gridCol>
                <a:gridCol w="2490839">
                  <a:extLst>
                    <a:ext uri="{9D8B030D-6E8A-4147-A177-3AD203B41FA5}">
                      <a16:colId xmlns:a16="http://schemas.microsoft.com/office/drawing/2014/main" val="3457711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419" sz="2800" dirty="0"/>
                        <a:t>Colombia</a:t>
                      </a:r>
                      <a:endParaRPr lang="es-CO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2800" dirty="0"/>
                        <a:t>Perú</a:t>
                      </a:r>
                      <a:endParaRPr lang="es-CO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2800" dirty="0"/>
                        <a:t>Venezuela</a:t>
                      </a:r>
                      <a:endParaRPr lang="es-CO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138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2800" dirty="0">
                          <a:effectLst/>
                        </a:rPr>
                        <a:t>Cobertura geográfica limitada, estigmatización</a:t>
                      </a:r>
                      <a:endParaRPr lang="es-CO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2800" dirty="0">
                          <a:effectLst/>
                        </a:rPr>
                        <a:t>Falta de enfoque en reducción de daños, exclusión social</a:t>
                      </a:r>
                      <a:endParaRPr lang="es-CO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2800" dirty="0">
                          <a:effectLst/>
                        </a:rPr>
                        <a:t>Falta de estrategias de reducción de daños, escasez de recursos</a:t>
                      </a:r>
                      <a:endParaRPr lang="es-CO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171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36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282576" y="1669653"/>
            <a:ext cx="8417447" cy="418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MX" altLang="ca-ES" sz="2000" dirty="0"/>
              <a:t>Identificación previa de categorías para el análisis que incluyeran datos respecto al contexto, las políticas y las intervenciones en materia de prevención, tratamiento y reducción de riesgos y daños,  incluyendo datos epidemiológicos de estudios de prevalencia de cada uno de los países (Colombia,  Perú y Venezuela). 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MX" altLang="ca-ES" sz="2000" dirty="0"/>
              <a:t>Revisión de fuentes documentales de los tres países.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MX" altLang="ca-ES" sz="2000" dirty="0"/>
              <a:t>Análisis de categorías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MX" altLang="ca-ES" sz="2000" dirty="0"/>
              <a:t>Socialización entre los integrantes del nodo andino</a:t>
            </a:r>
            <a:endParaRPr lang="es-ES" altLang="ca-ES" sz="20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282576" y="371475"/>
            <a:ext cx="8666163" cy="735015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ES" altLang="ca-ES" sz="3100" b="1" dirty="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Método de trabajo</a:t>
            </a:r>
            <a:endParaRPr lang="es-ES" sz="31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2576" y="371475"/>
            <a:ext cx="8666163" cy="735015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MX" sz="3100" b="1" dirty="0"/>
              <a:t>La prevención, cómo eje indispensable - Contexto</a:t>
            </a:r>
            <a:endParaRPr lang="es-ES" sz="3100" b="1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2EAD792-A604-420E-9F41-1A3558203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105" y="1371368"/>
            <a:ext cx="7289103" cy="134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lvl="1" indent="0"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s-ES" altLang="ca-ES" sz="1900" dirty="0"/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</a:pPr>
            <a:endParaRPr lang="es-ES" altLang="ca-ES" sz="1900" dirty="0"/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</a:pPr>
            <a:endParaRPr lang="es-ES" altLang="ca-ES" sz="190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78149B1-7B2A-396E-B8DE-7BC1DFCB4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428900"/>
              </p:ext>
            </p:extLst>
          </p:nvPr>
        </p:nvGraphicFramePr>
        <p:xfrm>
          <a:off x="580812" y="1302955"/>
          <a:ext cx="7425762" cy="2115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0395">
                  <a:extLst>
                    <a:ext uri="{9D8B030D-6E8A-4147-A177-3AD203B41FA5}">
                      <a16:colId xmlns:a16="http://schemas.microsoft.com/office/drawing/2014/main" val="1287529489"/>
                    </a:ext>
                  </a:extLst>
                </a:gridCol>
                <a:gridCol w="1282783">
                  <a:extLst>
                    <a:ext uri="{9D8B030D-6E8A-4147-A177-3AD203B41FA5}">
                      <a16:colId xmlns:a16="http://schemas.microsoft.com/office/drawing/2014/main" val="1433523948"/>
                    </a:ext>
                  </a:extLst>
                </a:gridCol>
                <a:gridCol w="1252800">
                  <a:extLst>
                    <a:ext uri="{9D8B030D-6E8A-4147-A177-3AD203B41FA5}">
                      <a16:colId xmlns:a16="http://schemas.microsoft.com/office/drawing/2014/main" val="2209468341"/>
                    </a:ext>
                  </a:extLst>
                </a:gridCol>
                <a:gridCol w="1233253">
                  <a:extLst>
                    <a:ext uri="{9D8B030D-6E8A-4147-A177-3AD203B41FA5}">
                      <a16:colId xmlns:a16="http://schemas.microsoft.com/office/drawing/2014/main" val="3742040427"/>
                    </a:ext>
                  </a:extLst>
                </a:gridCol>
                <a:gridCol w="1172197">
                  <a:extLst>
                    <a:ext uri="{9D8B030D-6E8A-4147-A177-3AD203B41FA5}">
                      <a16:colId xmlns:a16="http://schemas.microsoft.com/office/drawing/2014/main" val="970562660"/>
                    </a:ext>
                  </a:extLst>
                </a:gridCol>
                <a:gridCol w="924334">
                  <a:extLst>
                    <a:ext uri="{9D8B030D-6E8A-4147-A177-3AD203B41FA5}">
                      <a16:colId xmlns:a16="http://schemas.microsoft.com/office/drawing/2014/main" val="2300883175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</a:rPr>
                        <a:t>País</a:t>
                      </a:r>
                      <a:endParaRPr lang="es-C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Año último estudio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Cannabis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Cocaína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Éxtasis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Opiáceos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661844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Colombia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2019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2,68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0,62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0,16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0,02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107582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Perú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2017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1,62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0,96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0,30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0,18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454392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Venezuela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2022, 2011*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1,41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0,82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0,13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0,46</a:t>
                      </a:r>
                      <a:endParaRPr lang="es-C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4143686"/>
                  </a:ext>
                </a:extLst>
              </a:tr>
              <a:tr h="184150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</a:rPr>
                        <a:t>*Opiáceos</a:t>
                      </a:r>
                      <a:endParaRPr lang="es-C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923405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9A5C4E5-743E-0BCC-8667-9D492838463C}"/>
              </a:ext>
            </a:extLst>
          </p:cNvPr>
          <p:cNvSpPr txBox="1"/>
          <p:nvPr/>
        </p:nvSpPr>
        <p:spPr>
          <a:xfrm>
            <a:off x="865642" y="3418521"/>
            <a:ext cx="7159083" cy="503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s-CO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Elaboración propia a partir de: Word </a:t>
            </a:r>
            <a:r>
              <a:rPr lang="es-CO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Drug</a:t>
            </a:r>
            <a:r>
              <a:rPr lang="es-CO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Report</a:t>
            </a:r>
            <a:r>
              <a:rPr lang="es-CO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2024. 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 Prevalence of drug use in the general population – regional and global estimates.</a:t>
            </a:r>
            <a:endParaRPr lang="es-C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CF5E321D-E1F2-C5F0-AF43-518F81D89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171824"/>
              </p:ext>
            </p:extLst>
          </p:nvPr>
        </p:nvGraphicFramePr>
        <p:xfrm>
          <a:off x="580812" y="3971339"/>
          <a:ext cx="7728744" cy="2589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5863">
                  <a:extLst>
                    <a:ext uri="{9D8B030D-6E8A-4147-A177-3AD203B41FA5}">
                      <a16:colId xmlns:a16="http://schemas.microsoft.com/office/drawing/2014/main" val="382876577"/>
                    </a:ext>
                  </a:extLst>
                </a:gridCol>
                <a:gridCol w="768677">
                  <a:extLst>
                    <a:ext uri="{9D8B030D-6E8A-4147-A177-3AD203B41FA5}">
                      <a16:colId xmlns:a16="http://schemas.microsoft.com/office/drawing/2014/main" val="2845740582"/>
                    </a:ext>
                  </a:extLst>
                </a:gridCol>
                <a:gridCol w="1682519">
                  <a:extLst>
                    <a:ext uri="{9D8B030D-6E8A-4147-A177-3AD203B41FA5}">
                      <a16:colId xmlns:a16="http://schemas.microsoft.com/office/drawing/2014/main" val="4250533400"/>
                    </a:ext>
                  </a:extLst>
                </a:gridCol>
                <a:gridCol w="1682519">
                  <a:extLst>
                    <a:ext uri="{9D8B030D-6E8A-4147-A177-3AD203B41FA5}">
                      <a16:colId xmlns:a16="http://schemas.microsoft.com/office/drawing/2014/main" val="1678888704"/>
                    </a:ext>
                  </a:extLst>
                </a:gridCol>
                <a:gridCol w="1859166">
                  <a:extLst>
                    <a:ext uri="{9D8B030D-6E8A-4147-A177-3AD203B41FA5}">
                      <a16:colId xmlns:a16="http://schemas.microsoft.com/office/drawing/2014/main" val="1727277774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País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Año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Cualquier SPA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Cannabis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Cocaína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5670037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>
                          <a:effectLst/>
                        </a:rPr>
                        <a:t>Colombia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</a:rPr>
                        <a:t>2022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</a:rPr>
                        <a:t>Situación estable (+-5%)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Situación estable (+-5%)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Ligero incremento (5-10%)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308754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 dirty="0">
                          <a:effectLst/>
                        </a:rPr>
                        <a:t>Perú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2020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Ligero incremento (5-10%)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Ligero incremento (5-10%)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Ligero decrecimiento (5-10%)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5818285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>
                          <a:effectLst/>
                        </a:rPr>
                        <a:t>Venezuela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2022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Situación estable (+-5%)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effectLst/>
                        </a:rPr>
                        <a:t>Ligero incremento (5-10%)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</a:rPr>
                        <a:t>Situación estable (+-5%)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3724209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A8C09BF0-1865-10FE-7CBA-8A9FA5222022}"/>
              </a:ext>
            </a:extLst>
          </p:cNvPr>
          <p:cNvSpPr txBox="1"/>
          <p:nvPr/>
        </p:nvSpPr>
        <p:spPr>
          <a:xfrm>
            <a:off x="859118" y="6486525"/>
            <a:ext cx="7425763" cy="291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s-CO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Elaboración propia a partir de: Word </a:t>
            </a:r>
            <a:r>
              <a:rPr lang="es-CO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Drug</a:t>
            </a:r>
            <a:r>
              <a:rPr lang="es-CO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Report</a:t>
            </a:r>
            <a:r>
              <a:rPr lang="es-CO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2024. 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Expert perception of trend changes in use of drugs in 2022.</a:t>
            </a:r>
            <a:endParaRPr lang="es-C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2576" y="371475"/>
            <a:ext cx="8666163" cy="735015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MX" sz="3100" b="1" dirty="0"/>
              <a:t>La prevención, cómo eje indispensable - Contexto</a:t>
            </a:r>
            <a:endParaRPr lang="es-ES" sz="3100" b="1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2EAD792-A604-420E-9F41-1A3558203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105" y="1371368"/>
            <a:ext cx="7289103" cy="134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lvl="1" indent="0"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s-ES" altLang="ca-ES" sz="1900" dirty="0"/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</a:pPr>
            <a:endParaRPr lang="es-ES" altLang="ca-ES" sz="1900" dirty="0"/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</a:pPr>
            <a:endParaRPr lang="es-ES" altLang="ca-ES" sz="190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A82055E-0D97-3DEF-BEF4-E5850730B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44785"/>
              </p:ext>
            </p:extLst>
          </p:nvPr>
        </p:nvGraphicFramePr>
        <p:xfrm>
          <a:off x="487808" y="1511932"/>
          <a:ext cx="7772400" cy="4985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3952">
                  <a:extLst>
                    <a:ext uri="{9D8B030D-6E8A-4147-A177-3AD203B41FA5}">
                      <a16:colId xmlns:a16="http://schemas.microsoft.com/office/drawing/2014/main" val="3033927415"/>
                    </a:ext>
                  </a:extLst>
                </a:gridCol>
                <a:gridCol w="1553952">
                  <a:extLst>
                    <a:ext uri="{9D8B030D-6E8A-4147-A177-3AD203B41FA5}">
                      <a16:colId xmlns:a16="http://schemas.microsoft.com/office/drawing/2014/main" val="3529430062"/>
                    </a:ext>
                  </a:extLst>
                </a:gridCol>
                <a:gridCol w="1554832">
                  <a:extLst>
                    <a:ext uri="{9D8B030D-6E8A-4147-A177-3AD203B41FA5}">
                      <a16:colId xmlns:a16="http://schemas.microsoft.com/office/drawing/2014/main" val="876629558"/>
                    </a:ext>
                  </a:extLst>
                </a:gridCol>
                <a:gridCol w="1554832">
                  <a:extLst>
                    <a:ext uri="{9D8B030D-6E8A-4147-A177-3AD203B41FA5}">
                      <a16:colId xmlns:a16="http://schemas.microsoft.com/office/drawing/2014/main" val="2956538807"/>
                    </a:ext>
                  </a:extLst>
                </a:gridCol>
                <a:gridCol w="1554832">
                  <a:extLst>
                    <a:ext uri="{9D8B030D-6E8A-4147-A177-3AD203B41FA5}">
                      <a16:colId xmlns:a16="http://schemas.microsoft.com/office/drawing/2014/main" val="748231723"/>
                    </a:ext>
                  </a:extLst>
                </a:gridCol>
              </a:tblGrid>
              <a:tr h="545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 dirty="0">
                          <a:effectLst/>
                        </a:rPr>
                        <a:t>País</a:t>
                      </a:r>
                      <a:endParaRPr lang="es-C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Nombre de la Política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Enfoque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Nivel de Prevención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Población Sujeto-Objeto de Trabajo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898737"/>
                  </a:ext>
                </a:extLst>
              </a:tr>
              <a:tr h="1388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Colombia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Política Nacional de Drogas 2023-2033. "Sembrando vida, desterrando el Narcotráfico".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Integral y de salud pública.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Universal, Selectiva e indicada.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419" sz="1600">
                          <a:effectLst/>
                        </a:rPr>
                        <a:t>Mirada centrada en el curso de vida.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0004304"/>
                  </a:ext>
                </a:extLst>
              </a:tr>
              <a:tr h="8263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Perú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Política Nacional Contra las Drogas al 2030.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Preventiva y de reducción de daños.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Universal, Selectiva e Indicada.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 dirty="0">
                          <a:effectLst/>
                        </a:rPr>
                        <a:t>Adolescentes, jóvenes, familias y comunidades.</a:t>
                      </a:r>
                      <a:endParaRPr lang="es-C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7598347"/>
                  </a:ext>
                </a:extLst>
              </a:tr>
              <a:tr h="1388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Venezuela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Ley Orgánica de Drogas- Plan Nacional Antidrogas 2019-2025.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Integral y de rehabilitación.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>
                          <a:effectLst/>
                        </a:rPr>
                        <a:t>Universal, Selectiva e Indicada</a:t>
                      </a:r>
                      <a:endParaRPr lang="es-C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600" dirty="0">
                          <a:effectLst/>
                        </a:rPr>
                        <a:t>Personas en tratamiento, jóvenes, comunidades y familias.</a:t>
                      </a:r>
                      <a:endParaRPr lang="es-C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3725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43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2576" y="371475"/>
            <a:ext cx="8666163" cy="735015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MX" sz="3100" b="1" dirty="0"/>
              <a:t>El camino a seguir: Avanzar en la prevención</a:t>
            </a:r>
            <a:endParaRPr lang="es-ES" sz="3100" b="1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2EAD792-A604-420E-9F41-1A3558203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48" y="1371368"/>
            <a:ext cx="7289103" cy="5734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marL="1085850" lvl="1" indent="-34290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MX" altLang="ca-ES" sz="1900" dirty="0"/>
              <a:t>Si bien en los tres países hay definidas políticas en materia de prevención, su grado de implementación es aún muy bajo</a:t>
            </a:r>
          </a:p>
          <a:p>
            <a:pPr marL="1085850" lvl="1" indent="-34290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MX" altLang="ca-ES" sz="1900" dirty="0"/>
              <a:t>En Colombia, aunque según reportes de la implementación de la política denominada Ruta Futuro en 2020 mostró impactos positivos en indicadores como involucramiento parental y aumento en las edades de inicio (Gobierno de Colombia, 2020), reconoce que tiene muchos retos en prevención</a:t>
            </a:r>
          </a:p>
          <a:p>
            <a:pPr marL="1085850" lvl="1" indent="-34290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MX" altLang="ca-ES" sz="1900" dirty="0"/>
              <a:t>Perú y Venezuela no aportan información al respecto.</a:t>
            </a:r>
            <a:endParaRPr lang="es-ES" altLang="ca-ES" sz="1900" dirty="0"/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</a:pPr>
            <a:endParaRPr lang="es-ES" altLang="ca-ES" sz="1900" dirty="0"/>
          </a:p>
        </p:txBody>
      </p:sp>
    </p:spTree>
    <p:extLst>
      <p:ext uri="{BB962C8B-B14F-4D97-AF65-F5344CB8AC3E}">
        <p14:creationId xmlns:p14="http://schemas.microsoft.com/office/powerpoint/2010/main" val="1064852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FF223-CD40-50FD-38AF-0881ACD44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>
            <a:extLst>
              <a:ext uri="{FF2B5EF4-FFF2-40B4-BE49-F238E27FC236}">
                <a16:creationId xmlns:a16="http://schemas.microsoft.com/office/drawing/2014/main" id="{08A8A0EF-C274-04D9-5F28-1DDDBF0CDD1D}"/>
              </a:ext>
            </a:extLst>
          </p:cNvPr>
          <p:cNvSpPr/>
          <p:nvPr/>
        </p:nvSpPr>
        <p:spPr>
          <a:xfrm>
            <a:off x="282576" y="371475"/>
            <a:ext cx="8666163" cy="735015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419" sz="3100" b="1" dirty="0"/>
              <a:t>Contextos y retos actuales de El tratamiento</a:t>
            </a:r>
            <a:endParaRPr lang="es-ES" sz="3100" b="1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42CD65D-C65A-82C9-9DCA-C2871A4E9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097053"/>
              </p:ext>
            </p:extLst>
          </p:nvPr>
        </p:nvGraphicFramePr>
        <p:xfrm>
          <a:off x="1415845" y="1977103"/>
          <a:ext cx="6096000" cy="401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65348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3396708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57711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419" dirty="0"/>
                        <a:t>Colombia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dirty="0"/>
                        <a:t>Perú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dirty="0"/>
                        <a:t>Venezuela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138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419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Hospitalización parcial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Servicio de orientación terapéutica en centros juveniles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Programas de orden ambulatorio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171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419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Hospitalización en consumo de sustancias psicoactivas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Programas de orden Intramural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121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419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Cuidado básico del consumo de sustancias psicoactivas y consulta externa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Programas de seguimiento y control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579917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13535B9D-25F6-216B-E5C0-A3D516666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576" y="1424588"/>
            <a:ext cx="7289103" cy="471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s-ES" altLang="ca-ES" sz="1900" b="1" dirty="0"/>
              <a:t>SERVICIOS POR PAÍS</a:t>
            </a:r>
          </a:p>
        </p:txBody>
      </p:sp>
    </p:spTree>
    <p:extLst>
      <p:ext uri="{BB962C8B-B14F-4D97-AF65-F5344CB8AC3E}">
        <p14:creationId xmlns:p14="http://schemas.microsoft.com/office/powerpoint/2010/main" val="221447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C675B4-33B2-727E-2A1D-CA5167F4D7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46D05387-5704-794F-B97A-8742FC258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557" y="1857667"/>
            <a:ext cx="7289103" cy="471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s-ES" altLang="ca-ES" sz="1900" b="1" dirty="0"/>
              <a:t>OFERTA DE TRATAMIENTO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82B476F-B1D3-0A15-3345-A055392BB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289819"/>
              </p:ext>
            </p:extLst>
          </p:nvPr>
        </p:nvGraphicFramePr>
        <p:xfrm>
          <a:off x="1483557" y="2577359"/>
          <a:ext cx="6101465" cy="2643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3191">
                  <a:extLst>
                    <a:ext uri="{9D8B030D-6E8A-4147-A177-3AD203B41FA5}">
                      <a16:colId xmlns:a16="http://schemas.microsoft.com/office/drawing/2014/main" val="89170311"/>
                    </a:ext>
                  </a:extLst>
                </a:gridCol>
                <a:gridCol w="701070">
                  <a:extLst>
                    <a:ext uri="{9D8B030D-6E8A-4147-A177-3AD203B41FA5}">
                      <a16:colId xmlns:a16="http://schemas.microsoft.com/office/drawing/2014/main" val="1466974236"/>
                    </a:ext>
                  </a:extLst>
                </a:gridCol>
                <a:gridCol w="1442817">
                  <a:extLst>
                    <a:ext uri="{9D8B030D-6E8A-4147-A177-3AD203B41FA5}">
                      <a16:colId xmlns:a16="http://schemas.microsoft.com/office/drawing/2014/main" val="956215532"/>
                    </a:ext>
                  </a:extLst>
                </a:gridCol>
                <a:gridCol w="2374387">
                  <a:extLst>
                    <a:ext uri="{9D8B030D-6E8A-4147-A177-3AD203B41FA5}">
                      <a16:colId xmlns:a16="http://schemas.microsoft.com/office/drawing/2014/main" val="1924254412"/>
                    </a:ext>
                  </a:extLst>
                </a:gridCol>
              </a:tblGrid>
              <a:tr h="931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 dirty="0">
                          <a:effectLst/>
                        </a:rPr>
                        <a:t>País</a:t>
                      </a:r>
                      <a:endParaRPr lang="es-C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>
                          <a:effectLst/>
                        </a:rPr>
                        <a:t>Año</a:t>
                      </a:r>
                      <a:endParaRPr lang="es-C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>
                          <a:effectLst/>
                        </a:rPr>
                        <a:t>Número de personas atendidas</a:t>
                      </a:r>
                      <a:endParaRPr lang="es-C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 dirty="0">
                          <a:effectLst/>
                        </a:rPr>
                        <a:t>Fuente</a:t>
                      </a:r>
                      <a:endParaRPr lang="es-C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0694521"/>
                  </a:ext>
                </a:extLst>
              </a:tr>
              <a:tr h="338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400">
                          <a:effectLst/>
                        </a:rPr>
                        <a:t>Colombia</a:t>
                      </a:r>
                      <a:endParaRPr lang="es-C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>
                          <a:effectLst/>
                        </a:rPr>
                        <a:t>2021</a:t>
                      </a:r>
                      <a:endParaRPr lang="es-C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 dirty="0">
                          <a:effectLst/>
                        </a:rPr>
                        <a:t>40.740*</a:t>
                      </a:r>
                      <a:endParaRPr lang="es-C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>
                          <a:effectLst/>
                        </a:rPr>
                        <a:t>RIPS 2015-2021</a:t>
                      </a:r>
                      <a:endParaRPr lang="es-C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58364318"/>
                  </a:ext>
                </a:extLst>
              </a:tr>
              <a:tr h="338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400">
                          <a:effectLst/>
                        </a:rPr>
                        <a:t>Perú</a:t>
                      </a:r>
                      <a:endParaRPr lang="es-C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CO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>
                          <a:effectLst/>
                        </a:rPr>
                        <a:t>SD</a:t>
                      </a:r>
                      <a:endParaRPr lang="es-C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>
                          <a:effectLst/>
                        </a:rPr>
                        <a:t> </a:t>
                      </a:r>
                      <a:endParaRPr lang="es-C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71630902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400">
                          <a:effectLst/>
                        </a:rPr>
                        <a:t>Venezuela</a:t>
                      </a:r>
                      <a:endParaRPr lang="es-C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>
                          <a:effectLst/>
                        </a:rPr>
                        <a:t>Sin Dato</a:t>
                      </a:r>
                      <a:endParaRPr lang="es-C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>
                          <a:effectLst/>
                        </a:rPr>
                        <a:t>2.382</a:t>
                      </a:r>
                      <a:endParaRPr lang="es-C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 dirty="0">
                          <a:effectLst/>
                        </a:rPr>
                        <a:t>Plan Nacional Antidrogas 2019-2025</a:t>
                      </a:r>
                      <a:endParaRPr lang="es-C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76864210"/>
                  </a:ext>
                </a:extLst>
              </a:tr>
            </a:tbl>
          </a:graphicData>
        </a:graphic>
      </p:graphicFrame>
      <p:sp>
        <p:nvSpPr>
          <p:cNvPr id="9" name="Rectangle 4">
            <a:extLst>
              <a:ext uri="{FF2B5EF4-FFF2-40B4-BE49-F238E27FC236}">
                <a16:creationId xmlns:a16="http://schemas.microsoft.com/office/drawing/2014/main" id="{DCCBA1E4-6871-54DE-B173-F06E2EA5D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3316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AF814CF-4E9C-7ABC-A931-DCBDCF1D7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557" y="5318421"/>
            <a:ext cx="40797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altLang="es-CO" sz="16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kumimoji="0" lang="es-CO" altLang="es-CO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30.313 con dependencia y 10.427 con abuso</a:t>
            </a:r>
            <a:endParaRPr kumimoji="0" lang="es-CO" altLang="es-CO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4 Rectángulo redondeado">
            <a:extLst>
              <a:ext uri="{FF2B5EF4-FFF2-40B4-BE49-F238E27FC236}">
                <a16:creationId xmlns:a16="http://schemas.microsoft.com/office/drawing/2014/main" id="{27B57D7D-F4D8-12D6-3CC4-10E2483737E8}"/>
              </a:ext>
            </a:extLst>
          </p:cNvPr>
          <p:cNvSpPr/>
          <p:nvPr/>
        </p:nvSpPr>
        <p:spPr>
          <a:xfrm>
            <a:off x="282576" y="371475"/>
            <a:ext cx="8666163" cy="735015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419" sz="3100" b="1" dirty="0"/>
              <a:t>Contextos y retos actuales de El tratamiento</a:t>
            </a:r>
            <a:endParaRPr lang="es-ES" sz="3100" b="1" dirty="0"/>
          </a:p>
        </p:txBody>
      </p:sp>
    </p:spTree>
    <p:extLst>
      <p:ext uri="{BB962C8B-B14F-4D97-AF65-F5344CB8AC3E}">
        <p14:creationId xmlns:p14="http://schemas.microsoft.com/office/powerpoint/2010/main" val="63713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890356-6CE5-8356-66BD-F1687C759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>
            <a:extLst>
              <a:ext uri="{FF2B5EF4-FFF2-40B4-BE49-F238E27FC236}">
                <a16:creationId xmlns:a16="http://schemas.microsoft.com/office/drawing/2014/main" id="{905F279C-3B90-407A-D42E-F645452F5EA0}"/>
              </a:ext>
            </a:extLst>
          </p:cNvPr>
          <p:cNvSpPr/>
          <p:nvPr/>
        </p:nvSpPr>
        <p:spPr>
          <a:xfrm>
            <a:off x="282576" y="371475"/>
            <a:ext cx="8666163" cy="735015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419" sz="3100" b="1" dirty="0"/>
              <a:t>El tratamiento, cómo eje indispensable</a:t>
            </a:r>
            <a:endParaRPr lang="es-ES" sz="3100" b="1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E537934-3F7B-B9D8-3FE8-45EA9DDA8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906881"/>
              </p:ext>
            </p:extLst>
          </p:nvPr>
        </p:nvGraphicFramePr>
        <p:xfrm>
          <a:off x="639097" y="1261604"/>
          <a:ext cx="7796980" cy="5596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9245">
                  <a:extLst>
                    <a:ext uri="{9D8B030D-6E8A-4147-A177-3AD203B41FA5}">
                      <a16:colId xmlns:a16="http://schemas.microsoft.com/office/drawing/2014/main" val="3927317657"/>
                    </a:ext>
                  </a:extLst>
                </a:gridCol>
                <a:gridCol w="1949245">
                  <a:extLst>
                    <a:ext uri="{9D8B030D-6E8A-4147-A177-3AD203B41FA5}">
                      <a16:colId xmlns:a16="http://schemas.microsoft.com/office/drawing/2014/main" val="168459005"/>
                    </a:ext>
                  </a:extLst>
                </a:gridCol>
                <a:gridCol w="1949245">
                  <a:extLst>
                    <a:ext uri="{9D8B030D-6E8A-4147-A177-3AD203B41FA5}">
                      <a16:colId xmlns:a16="http://schemas.microsoft.com/office/drawing/2014/main" val="3309467737"/>
                    </a:ext>
                  </a:extLst>
                </a:gridCol>
                <a:gridCol w="1949245">
                  <a:extLst>
                    <a:ext uri="{9D8B030D-6E8A-4147-A177-3AD203B41FA5}">
                      <a16:colId xmlns:a16="http://schemas.microsoft.com/office/drawing/2014/main" val="2094717589"/>
                    </a:ext>
                  </a:extLst>
                </a:gridCol>
              </a:tblGrid>
              <a:tr h="153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419" sz="1100">
                          <a:effectLst/>
                        </a:rPr>
                        <a:t>Dimensión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Colombia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Perú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Venezuela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extLst>
                  <a:ext uri="{0D108BD9-81ED-4DB2-BD59-A6C34878D82A}">
                    <a16:rowId xmlns:a16="http://schemas.microsoft.com/office/drawing/2014/main" val="3827119788"/>
                  </a:ext>
                </a:extLst>
              </a:tr>
              <a:tr h="663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Política Principal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 dirty="0">
                          <a:effectLst/>
                        </a:rPr>
                        <a:t>Política Nacional de Drogas 2023-2033. "Sembrando vida, desterrando el Narcotráfico".</a:t>
                      </a:r>
                      <a:endParaRPr lang="es-C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Política Nacional de Lucha contra las Drogas al 2030.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Ley Orgánica de Drogas (LOD).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extLst>
                  <a:ext uri="{0D108BD9-81ED-4DB2-BD59-A6C34878D82A}">
                    <a16:rowId xmlns:a16="http://schemas.microsoft.com/office/drawing/2014/main" val="2706879772"/>
                  </a:ext>
                </a:extLst>
              </a:tr>
              <a:tr h="528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Enfoque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Integral, diferenciado e inclusivo; humanización en la atención.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Integral y multidimensional; respuesta coordinada entre entidades.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Integral y humanizado; enfoque en salud pública.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extLst>
                  <a:ext uri="{0D108BD9-81ED-4DB2-BD59-A6C34878D82A}">
                    <a16:rowId xmlns:a16="http://schemas.microsoft.com/office/drawing/2014/main" val="1028275113"/>
                  </a:ext>
                </a:extLst>
              </a:tr>
              <a:tr h="663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Servicios Ofrecidos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Hospitalización parcial, hospitalización en consumo de SPA, cuidados básicos, dispositivos de base comunitaria.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Servicios ambulatorios, programas de reintegración, intervención en centros juveniles y penitenciarios.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Programas ambulatorios e intramurales; Centros Especializados de Prevención y Atención Integral (CEPAI).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extLst>
                  <a:ext uri="{0D108BD9-81ED-4DB2-BD59-A6C34878D82A}">
                    <a16:rowId xmlns:a16="http://schemas.microsoft.com/office/drawing/2014/main" val="1777420184"/>
                  </a:ext>
                </a:extLst>
              </a:tr>
              <a:tr h="663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Poblaciones Objetivo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Personas en situación de vulnerabilidad, jóvenes, población privada de la libertad.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Poblaciones en riesgo (adolescentes, jóvenes, comunidades rurales), personas que completan tratamientos.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Poblaciones vulnerables, personas privadas de libertad.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extLst>
                  <a:ext uri="{0D108BD9-81ED-4DB2-BD59-A6C34878D82A}">
                    <a16:rowId xmlns:a16="http://schemas.microsoft.com/office/drawing/2014/main" val="4054156735"/>
                  </a:ext>
                </a:extLst>
              </a:tr>
              <a:tr h="663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Retos Identificados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 dirty="0">
                          <a:effectLst/>
                        </a:rPr>
                        <a:t>Falta de recursos, capacitación del personal, centros de rehabilitación que no cumplen con estándares.</a:t>
                      </a:r>
                      <a:endParaRPr lang="es-C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Necesidad de recursos adecuados y capacitación del personal, implementación efectiva de programas.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 dirty="0">
                          <a:effectLst/>
                        </a:rPr>
                        <a:t>Escasez de recursos, capacitación insuficiente, necesidad de monitoreo y evaluación de políticas.</a:t>
                      </a:r>
                      <a:endParaRPr lang="es-C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extLst>
                  <a:ext uri="{0D108BD9-81ED-4DB2-BD59-A6C34878D82A}">
                    <a16:rowId xmlns:a16="http://schemas.microsoft.com/office/drawing/2014/main" val="2255211397"/>
                  </a:ext>
                </a:extLst>
              </a:tr>
              <a:tr h="528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Normativa de Soporte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Ley 1122 de 2007 y Resolución 3100 de 2019.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Normativas que articulan la respuesta del Estado y la sociedad civil.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Articulación con otras normativas y programas para fortalecer la respuesta del Estado.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extLst>
                  <a:ext uri="{0D108BD9-81ED-4DB2-BD59-A6C34878D82A}">
                    <a16:rowId xmlns:a16="http://schemas.microsoft.com/office/drawing/2014/main" val="705138655"/>
                  </a:ext>
                </a:extLst>
              </a:tr>
              <a:tr h="663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Objetivos Clave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Reducción de barreras de acceso, atención integral y humanizada, fortalecimiento de comunidades terapéuticas.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>
                          <a:effectLst/>
                        </a:rPr>
                        <a:t>Concienciación sobre los riesgos del consumo, acceso a tratamientos de calidad, inclusión y equidad.</a:t>
                      </a:r>
                      <a:endParaRPr lang="es-C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CO" sz="1100" dirty="0">
                          <a:effectLst/>
                        </a:rPr>
                        <a:t>Acceso a tratamientos adecuados, fortalecimiento de programas de atención y rehabilitación, y reducción de daños.</a:t>
                      </a:r>
                      <a:endParaRPr lang="es-C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7" marR="58397" marT="0" marB="0"/>
                </a:tc>
                <a:extLst>
                  <a:ext uri="{0D108BD9-81ED-4DB2-BD59-A6C34878D82A}">
                    <a16:rowId xmlns:a16="http://schemas.microsoft.com/office/drawing/2014/main" val="2182478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462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8BCD9B-4271-D866-54DA-A137B25F0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>
            <a:extLst>
              <a:ext uri="{FF2B5EF4-FFF2-40B4-BE49-F238E27FC236}">
                <a16:creationId xmlns:a16="http://schemas.microsoft.com/office/drawing/2014/main" id="{846BF22F-EF79-6952-7938-4F7C31D4E692}"/>
              </a:ext>
            </a:extLst>
          </p:cNvPr>
          <p:cNvSpPr/>
          <p:nvPr/>
        </p:nvSpPr>
        <p:spPr>
          <a:xfrm>
            <a:off x="282576" y="371475"/>
            <a:ext cx="8666163" cy="916551"/>
          </a:xfrm>
          <a:prstGeom prst="roundRect">
            <a:avLst/>
          </a:prstGeom>
          <a:solidFill>
            <a:srgbClr val="005E5D"/>
          </a:solidFill>
          <a:ln>
            <a:solidFill>
              <a:srgbClr val="005E5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419" sz="3100" b="1" dirty="0"/>
              <a:t>La Reducción de riesgos y daños, cómo eje indispensable</a:t>
            </a:r>
            <a:endParaRPr lang="es-ES" sz="3100" b="1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4E85C2C-FB9C-A510-176C-B6DF5B8B5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623949"/>
              </p:ext>
            </p:extLst>
          </p:nvPr>
        </p:nvGraphicFramePr>
        <p:xfrm>
          <a:off x="749508" y="1599034"/>
          <a:ext cx="6790545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515">
                  <a:extLst>
                    <a:ext uri="{9D8B030D-6E8A-4147-A177-3AD203B41FA5}">
                      <a16:colId xmlns:a16="http://schemas.microsoft.com/office/drawing/2014/main" val="46534821"/>
                    </a:ext>
                  </a:extLst>
                </a:gridCol>
                <a:gridCol w="2263515">
                  <a:extLst>
                    <a:ext uri="{9D8B030D-6E8A-4147-A177-3AD203B41FA5}">
                      <a16:colId xmlns:a16="http://schemas.microsoft.com/office/drawing/2014/main" val="533967089"/>
                    </a:ext>
                  </a:extLst>
                </a:gridCol>
                <a:gridCol w="2263515">
                  <a:extLst>
                    <a:ext uri="{9D8B030D-6E8A-4147-A177-3AD203B41FA5}">
                      <a16:colId xmlns:a16="http://schemas.microsoft.com/office/drawing/2014/main" val="3457711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419" sz="1800" dirty="0"/>
                        <a:t>Colombia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dirty="0"/>
                        <a:t>Perú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dirty="0"/>
                        <a:t>Venezuela</a:t>
                      </a:r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138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Respeto por la dignidad humana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hay claridad sobre una postura del gobierno peruano 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dirty="0"/>
                        <a:t>Mayor enfoque en abstinencia y rehabilitación</a:t>
                      </a:r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171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Justicia social y equidad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dirty="0"/>
                        <a:t>Algunas ONG desarrollan algunas acciones  de mitigación</a:t>
                      </a:r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121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Dirigida a poblacionales que presentan un consumo de sustancias de tipo experimental, recreativo e incluso abusivo o dependiente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579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25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n congrés">
      <a:dk1>
        <a:sysClr val="windowText" lastClr="000000"/>
      </a:dk1>
      <a:lt1>
        <a:sysClr val="window" lastClr="FFFFFF"/>
      </a:lt1>
      <a:dk2>
        <a:srgbClr val="1B4298"/>
      </a:dk2>
      <a:lt2>
        <a:srgbClr val="DFDBD0"/>
      </a:lt2>
      <a:accent1>
        <a:srgbClr val="F37920"/>
      </a:accent1>
      <a:accent2>
        <a:srgbClr val="DF5426"/>
      </a:accent2>
      <a:accent3>
        <a:srgbClr val="BB3087"/>
      </a:accent3>
      <a:accent4>
        <a:srgbClr val="CFDD28"/>
      </a:accent4>
      <a:accent5>
        <a:srgbClr val="4BB5C7"/>
      </a:accent5>
      <a:accent6>
        <a:srgbClr val="C0C0C0"/>
      </a:accent6>
      <a:hlink>
        <a:srgbClr val="808080"/>
      </a:hlink>
      <a:folHlink>
        <a:srgbClr val="40404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2162</TotalTime>
  <Words>1027</Words>
  <Application>Microsoft Office PowerPoint</Application>
  <PresentationFormat>Presentación en pantalla (4:3)</PresentationFormat>
  <Paragraphs>178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Geneva</vt:lpstr>
      <vt:lpstr>Montserrat</vt:lpstr>
      <vt:lpstr>Times New Roman</vt:lpstr>
      <vt:lpstr>Verdana</vt:lpstr>
      <vt:lpstr>Office Theme</vt:lpstr>
      <vt:lpstr>Título de la experiencia o proyecto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</dc:creator>
  <cp:lastModifiedBy>Usuario</cp:lastModifiedBy>
  <cp:revision>63</cp:revision>
  <dcterms:created xsi:type="dcterms:W3CDTF">2008-10-27T16:44:08Z</dcterms:created>
  <dcterms:modified xsi:type="dcterms:W3CDTF">2024-11-20T14:59:45Z</dcterms:modified>
</cp:coreProperties>
</file>