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24" r:id="rId2"/>
    <p:sldId id="343" r:id="rId3"/>
    <p:sldId id="347" r:id="rId4"/>
    <p:sldId id="349" r:id="rId5"/>
    <p:sldId id="350" r:id="rId6"/>
    <p:sldId id="351" r:id="rId7"/>
    <p:sldId id="359" r:id="rId8"/>
    <p:sldId id="353" r:id="rId9"/>
    <p:sldId id="354" r:id="rId10"/>
    <p:sldId id="352" r:id="rId11"/>
    <p:sldId id="355" r:id="rId12"/>
    <p:sldId id="356" r:id="rId13"/>
    <p:sldId id="357" r:id="rId14"/>
    <p:sldId id="358" r:id="rId15"/>
  </p:sldIdLst>
  <p:sldSz cx="12192000" cy="6858000"/>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 Arredondo Chopitea" initials="AAC" lastIdx="9" clrIdx="0">
    <p:extLst>
      <p:ext uri="{19B8F6BF-5375-455C-9EA6-DF929625EA0E}">
        <p15:presenceInfo xmlns:p15="http://schemas.microsoft.com/office/powerpoint/2012/main" userId="Ander Arredondo Chopit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F38"/>
    <a:srgbClr val="EC422B"/>
    <a:srgbClr val="F1C400"/>
    <a:srgbClr val="005E5D"/>
    <a:srgbClr val="187573"/>
    <a:srgbClr val="FFECC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4662" autoAdjust="0"/>
  </p:normalViewPr>
  <p:slideViewPr>
    <p:cSldViewPr>
      <p:cViewPr varScale="1">
        <p:scale>
          <a:sx n="101" d="100"/>
          <a:sy n="101" d="100"/>
        </p:scale>
        <p:origin x="91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E79024C-4BA2-4F15-B241-2C2A7BF9A797}" type="datetimeFigureOut">
              <a:rPr lang="es-ES" smtClean="0"/>
              <a:t>07/11/2024</a:t>
            </a:fld>
            <a:endParaRPr lang="es-ES"/>
          </a:p>
        </p:txBody>
      </p:sp>
      <p:sp>
        <p:nvSpPr>
          <p:cNvPr id="4" name="3 Marcador de pie de página"/>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05021AD-8271-428D-A2FC-5C114C9FAFA4}" type="slidenum">
              <a:rPr lang="es-ES" smtClean="0"/>
              <a:t>‹Nº›</a:t>
            </a:fld>
            <a:endParaRPr lang="es-ES"/>
          </a:p>
        </p:txBody>
      </p:sp>
    </p:spTree>
    <p:extLst>
      <p:ext uri="{BB962C8B-B14F-4D97-AF65-F5344CB8AC3E}">
        <p14:creationId xmlns:p14="http://schemas.microsoft.com/office/powerpoint/2010/main" val="3978716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076834D-4346-4860-A279-6B04CD5A264D}" type="datetimeFigureOut">
              <a:rPr lang="es-ES" smtClean="0"/>
              <a:t>07/11/2024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C25D0C84-CF23-4830-A650-AD110C867CDB}" type="slidenum">
              <a:rPr lang="es-ES" smtClean="0"/>
              <a:t>‹Nº›</a:t>
            </a:fld>
            <a:endParaRPr lang="es-ES"/>
          </a:p>
        </p:txBody>
      </p:sp>
    </p:spTree>
    <p:extLst>
      <p:ext uri="{BB962C8B-B14F-4D97-AF65-F5344CB8AC3E}">
        <p14:creationId xmlns:p14="http://schemas.microsoft.com/office/powerpoint/2010/main" val="230217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epal.org/es/temas/agenda-2030-desarrollo-sostenible/america-latina-caribe-foro-politico-alto-nive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6</a:t>
            </a:fld>
            <a:endParaRPr lang="es-ES"/>
          </a:p>
        </p:txBody>
      </p:sp>
    </p:spTree>
    <p:extLst>
      <p:ext uri="{BB962C8B-B14F-4D97-AF65-F5344CB8AC3E}">
        <p14:creationId xmlns:p14="http://schemas.microsoft.com/office/powerpoint/2010/main" val="422085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7</a:t>
            </a:fld>
            <a:endParaRPr lang="es-ES"/>
          </a:p>
        </p:txBody>
      </p:sp>
    </p:spTree>
    <p:extLst>
      <p:ext uri="{BB962C8B-B14F-4D97-AF65-F5344CB8AC3E}">
        <p14:creationId xmlns:p14="http://schemas.microsoft.com/office/powerpoint/2010/main" val="384917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8</a:t>
            </a:fld>
            <a:endParaRPr lang="es-ES"/>
          </a:p>
        </p:txBody>
      </p:sp>
    </p:spTree>
    <p:extLst>
      <p:ext uri="{BB962C8B-B14F-4D97-AF65-F5344CB8AC3E}">
        <p14:creationId xmlns:p14="http://schemas.microsoft.com/office/powerpoint/2010/main" val="161065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9</a:t>
            </a:fld>
            <a:endParaRPr lang="es-ES"/>
          </a:p>
        </p:txBody>
      </p:sp>
    </p:spTree>
    <p:extLst>
      <p:ext uri="{BB962C8B-B14F-4D97-AF65-F5344CB8AC3E}">
        <p14:creationId xmlns:p14="http://schemas.microsoft.com/office/powerpoint/2010/main" val="272390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10</a:t>
            </a:fld>
            <a:endParaRPr lang="es-ES"/>
          </a:p>
        </p:txBody>
      </p:sp>
    </p:spTree>
    <p:extLst>
      <p:ext uri="{BB962C8B-B14F-4D97-AF65-F5344CB8AC3E}">
        <p14:creationId xmlns:p14="http://schemas.microsoft.com/office/powerpoint/2010/main" val="86174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11</a:t>
            </a:fld>
            <a:endParaRPr lang="es-ES"/>
          </a:p>
        </p:txBody>
      </p:sp>
    </p:spTree>
    <p:extLst>
      <p:ext uri="{BB962C8B-B14F-4D97-AF65-F5344CB8AC3E}">
        <p14:creationId xmlns:p14="http://schemas.microsoft.com/office/powerpoint/2010/main" val="4092280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0" u="sng" dirty="0">
                <a:solidFill>
                  <a:srgbClr val="48763E"/>
                </a:solidFill>
                <a:effectLst/>
                <a:latin typeface="inherit"/>
                <a:hlinkClick r:id="rId3"/>
              </a:rPr>
              <a:t>Foro Político de Alto Nivel de las Naciones Unidas sobre el Desarrollo Sostenible</a:t>
            </a:r>
            <a:r>
              <a:rPr lang="es-ES" b="1" i="0" dirty="0">
                <a:solidFill>
                  <a:srgbClr val="333333"/>
                </a:solidFill>
                <a:effectLst/>
                <a:latin typeface="Roboto" panose="02000000000000000000" pitchFamily="2" charset="0"/>
              </a:rPr>
              <a:t> (</a:t>
            </a:r>
            <a:r>
              <a:rPr lang="es-ES" b="0" i="0" dirty="0">
                <a:solidFill>
                  <a:srgbClr val="333333"/>
                </a:solidFill>
                <a:effectLst/>
                <a:latin typeface="Roboto" panose="02000000000000000000" pitchFamily="2" charset="0"/>
              </a:rPr>
              <a:t>FPAN/HLPF) </a:t>
            </a:r>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12</a:t>
            </a:fld>
            <a:endParaRPr lang="es-ES"/>
          </a:p>
        </p:txBody>
      </p:sp>
    </p:spTree>
    <p:extLst>
      <p:ext uri="{BB962C8B-B14F-4D97-AF65-F5344CB8AC3E}">
        <p14:creationId xmlns:p14="http://schemas.microsoft.com/office/powerpoint/2010/main" val="5235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17.1 a 17.3 Finanzas</a:t>
            </a:r>
          </a:p>
          <a:p>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13</a:t>
            </a:fld>
            <a:endParaRPr lang="es-ES"/>
          </a:p>
        </p:txBody>
      </p:sp>
    </p:spTree>
    <p:extLst>
      <p:ext uri="{BB962C8B-B14F-4D97-AF65-F5344CB8AC3E}">
        <p14:creationId xmlns:p14="http://schemas.microsoft.com/office/powerpoint/2010/main" val="229517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17.1 a 17.3 Finanzas</a:t>
            </a:r>
          </a:p>
          <a:p>
            <a:endParaRPr lang="es-ES" dirty="0"/>
          </a:p>
        </p:txBody>
      </p:sp>
      <p:sp>
        <p:nvSpPr>
          <p:cNvPr id="4" name="Marcador de número de diapositiva 3"/>
          <p:cNvSpPr>
            <a:spLocks noGrp="1"/>
          </p:cNvSpPr>
          <p:nvPr>
            <p:ph type="sldNum" sz="quarter" idx="5"/>
          </p:nvPr>
        </p:nvSpPr>
        <p:spPr/>
        <p:txBody>
          <a:bodyPr/>
          <a:lstStyle/>
          <a:p>
            <a:fld id="{C25D0C84-CF23-4830-A650-AD110C867CDB}" type="slidenum">
              <a:rPr lang="es-ES" smtClean="0"/>
              <a:t>14</a:t>
            </a:fld>
            <a:endParaRPr lang="es-ES"/>
          </a:p>
        </p:txBody>
      </p:sp>
    </p:spTree>
    <p:extLst>
      <p:ext uri="{BB962C8B-B14F-4D97-AF65-F5344CB8AC3E}">
        <p14:creationId xmlns:p14="http://schemas.microsoft.com/office/powerpoint/2010/main" val="29361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07/11/2024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07/11/2024</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riod.org/herramienta-riods/"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unstats.un.org/sdgs/report/2023/The-Sustainable-Development-Goals-Report-2023_Spanish.pdf" TargetMode="External"/><Relationship Id="rId5" Type="http://schemas.openxmlformats.org/officeDocument/2006/relationships/image" Target="../media/image9.png"/><Relationship Id="rId4" Type="http://schemas.openxmlformats.org/officeDocument/2006/relationships/hyperlink" Target="https://www.un.org/sustainabledevelopment/es/progress-repo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agenda2030lac.org/es/informes-nacionales-voluntarios-inv"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Conversatorio 1: situación de la Agenda 2030</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8257807" y="4353584"/>
            <a:ext cx="45719" cy="4325973"/>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4 CuadroTexto">
            <a:extLst>
              <a:ext uri="{FF2B5EF4-FFF2-40B4-BE49-F238E27FC236}">
                <a16:creationId xmlns:a16="http://schemas.microsoft.com/office/drawing/2014/main" id="{A7F788CF-B4E1-4DD1-8E56-BE7DEF7AFF21}"/>
              </a:ext>
            </a:extLst>
          </p:cNvPr>
          <p:cNvSpPr txBox="1"/>
          <p:nvPr/>
        </p:nvSpPr>
        <p:spPr>
          <a:xfrm>
            <a:off x="2315580" y="2276872"/>
            <a:ext cx="7560840" cy="2225645"/>
          </a:xfrm>
          <a:prstGeom prst="round2DiagRect">
            <a:avLst/>
          </a:prstGeom>
          <a:solidFill>
            <a:srgbClr val="005E5D"/>
          </a:solidFill>
        </p:spPr>
        <p:txBody>
          <a:bodyPr wrap="square" rtlCol="0">
            <a:spAutoFit/>
          </a:bodyPr>
          <a:lstStyle/>
          <a:p>
            <a:pPr algn="ctr"/>
            <a:endParaRPr lang="es-ES" sz="2800" b="1" dirty="0">
              <a:solidFill>
                <a:schemeClr val="bg1"/>
              </a:solidFill>
              <a:latin typeface="Montserrat" pitchFamily="2" charset="0"/>
              <a:cs typeface="Arial" pitchFamily="34" charset="0"/>
            </a:endParaRPr>
          </a:p>
          <a:p>
            <a:pPr algn="ctr">
              <a:lnSpc>
                <a:spcPct val="107000"/>
              </a:lnSpc>
              <a:spcAft>
                <a:spcPts val="0"/>
              </a:spcAft>
            </a:pPr>
            <a:r>
              <a:rPr lang="es-419" sz="3200" b="1" kern="1800" cap="all" dirty="0">
                <a:solidFill>
                  <a:schemeClr val="bg1"/>
                </a:solidFill>
                <a:latin typeface="Calibri" panose="020F0502020204030204" pitchFamily="34" charset="0"/>
                <a:ea typeface="Times New Roman" panose="02020603050405020304" pitchFamily="18" charset="0"/>
                <a:cs typeface="Calibri" panose="020F0502020204030204" pitchFamily="34" charset="0"/>
              </a:rPr>
              <a:t>COMISIÓN COOPERACIÓN PARA EL DESARROLLO  </a:t>
            </a:r>
          </a:p>
          <a:p>
            <a:pPr algn="ctr">
              <a:lnSpc>
                <a:spcPct val="107000"/>
              </a:lnSpc>
              <a:spcAft>
                <a:spcPts val="0"/>
              </a:spcAft>
            </a:pPr>
            <a:endParaRPr lang="es-ES" sz="2800" b="1" dirty="0">
              <a:solidFill>
                <a:schemeClr val="bg1"/>
              </a:solidFill>
              <a:latin typeface="Montserrat" pitchFamily="2" charset="0"/>
              <a:cs typeface="Arial" pitchFamily="34" charset="0"/>
            </a:endParaRPr>
          </a:p>
        </p:txBody>
      </p:sp>
      <p:pic>
        <p:nvPicPr>
          <p:cNvPr id="4" name="Imagen 3" descr="Logotipo&#10;&#10;Descripción generada automáticamente">
            <a:extLst>
              <a:ext uri="{FF2B5EF4-FFF2-40B4-BE49-F238E27FC236}">
                <a16:creationId xmlns:a16="http://schemas.microsoft.com/office/drawing/2014/main" id="{123BC969-DED8-3B8E-8481-2C5B4E73F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pic>
        <p:nvPicPr>
          <p:cNvPr id="5" name="Imagen 4" descr="Imagen que contiene Texto&#10;&#10;Descripción generada automáticamente">
            <a:extLst>
              <a:ext uri="{FF2B5EF4-FFF2-40B4-BE49-F238E27FC236}">
                <a16:creationId xmlns:a16="http://schemas.microsoft.com/office/drawing/2014/main" id="{ABC38726-0266-3EE9-E677-B1185518B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10" y="5916389"/>
            <a:ext cx="5855711" cy="819800"/>
          </a:xfrm>
          <a:prstGeom prst="rect">
            <a:avLst/>
          </a:prstGeom>
        </p:spPr>
      </p:pic>
      <p:sp>
        <p:nvSpPr>
          <p:cNvPr id="7" name="CuadroTexto 6">
            <a:extLst>
              <a:ext uri="{FF2B5EF4-FFF2-40B4-BE49-F238E27FC236}">
                <a16:creationId xmlns:a16="http://schemas.microsoft.com/office/drawing/2014/main" id="{83198DAA-8D8F-DA86-02C6-E7EF95D15BCB}"/>
              </a:ext>
            </a:extLst>
          </p:cNvPr>
          <p:cNvSpPr txBox="1"/>
          <p:nvPr/>
        </p:nvSpPr>
        <p:spPr>
          <a:xfrm>
            <a:off x="218610" y="5511214"/>
            <a:ext cx="2232248" cy="369332"/>
          </a:xfrm>
          <a:prstGeom prst="rect">
            <a:avLst/>
          </a:prstGeom>
          <a:noFill/>
        </p:spPr>
        <p:txBody>
          <a:bodyPr wrap="square" rtlCol="0">
            <a:spAutoFit/>
          </a:bodyPr>
          <a:lstStyle/>
          <a:p>
            <a:r>
              <a:rPr lang="es-ES" dirty="0"/>
              <a:t>Financiado por:</a:t>
            </a:r>
          </a:p>
        </p:txBody>
      </p:sp>
    </p:spTree>
    <p:extLst>
      <p:ext uri="{BB962C8B-B14F-4D97-AF65-F5344CB8AC3E}">
        <p14:creationId xmlns:p14="http://schemas.microsoft.com/office/powerpoint/2010/main" val="84766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ODS en RIOD</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16" name="CuadroTexto 15">
            <a:extLst>
              <a:ext uri="{FF2B5EF4-FFF2-40B4-BE49-F238E27FC236}">
                <a16:creationId xmlns:a16="http://schemas.microsoft.com/office/drawing/2014/main" id="{32FBCFE9-B4C2-6D6B-A80A-E3E07B469AD1}"/>
              </a:ext>
            </a:extLst>
          </p:cNvPr>
          <p:cNvSpPr txBox="1"/>
          <p:nvPr/>
        </p:nvSpPr>
        <p:spPr>
          <a:xfrm>
            <a:off x="911424" y="1048960"/>
            <a:ext cx="9192344" cy="1015663"/>
          </a:xfrm>
          <a:prstGeom prst="rect">
            <a:avLst/>
          </a:prstGeom>
          <a:noFill/>
        </p:spPr>
        <p:txBody>
          <a:bodyPr wrap="square">
            <a:spAutoFit/>
          </a:bodyPr>
          <a:lstStyle/>
          <a:p>
            <a:r>
              <a:rPr lang="es-ES" sz="2000" b="0" i="0" dirty="0">
                <a:effectLst/>
                <a:latin typeface="+mj-lt"/>
              </a:rPr>
              <a:t>RIOD ha diseñado y desarrollado una herramienta fácil y accesible para la medición de impacto de las organizaciones socias: la Herramienta </a:t>
            </a:r>
            <a:r>
              <a:rPr lang="es-ES" sz="2000" b="0" i="0" dirty="0" err="1">
                <a:effectLst/>
                <a:latin typeface="+mj-lt"/>
              </a:rPr>
              <a:t>RiODS</a:t>
            </a:r>
            <a:endParaRPr lang="es-ES" sz="2000" b="0" i="0" dirty="0">
              <a:effectLst/>
              <a:latin typeface="+mj-lt"/>
            </a:endParaRPr>
          </a:p>
          <a:p>
            <a:endParaRPr lang="es-ES" sz="2000" b="0" i="0" dirty="0">
              <a:effectLst/>
              <a:latin typeface="+mj-lt"/>
            </a:endParaRPr>
          </a:p>
        </p:txBody>
      </p:sp>
      <p:pic>
        <p:nvPicPr>
          <p:cNvPr id="9" name="Imagen 8">
            <a:extLst>
              <a:ext uri="{FF2B5EF4-FFF2-40B4-BE49-F238E27FC236}">
                <a16:creationId xmlns:a16="http://schemas.microsoft.com/office/drawing/2014/main" id="{10188C0D-6637-8EBD-B551-4F6EBFF61791}"/>
              </a:ext>
            </a:extLst>
          </p:cNvPr>
          <p:cNvPicPr>
            <a:picLocks noChangeAspect="1"/>
          </p:cNvPicPr>
          <p:nvPr/>
        </p:nvPicPr>
        <p:blipFill>
          <a:blip r:embed="rId4"/>
          <a:stretch>
            <a:fillRect/>
          </a:stretch>
        </p:blipFill>
        <p:spPr>
          <a:xfrm>
            <a:off x="1868391" y="1797869"/>
            <a:ext cx="7797948" cy="3612162"/>
          </a:xfrm>
          <a:prstGeom prst="rect">
            <a:avLst/>
          </a:prstGeom>
        </p:spPr>
      </p:pic>
      <p:sp>
        <p:nvSpPr>
          <p:cNvPr id="15" name="CuadroTexto 14">
            <a:extLst>
              <a:ext uri="{FF2B5EF4-FFF2-40B4-BE49-F238E27FC236}">
                <a16:creationId xmlns:a16="http://schemas.microsoft.com/office/drawing/2014/main" id="{D53D34FA-0D3B-265E-F686-70A7CFC080BC}"/>
              </a:ext>
            </a:extLst>
          </p:cNvPr>
          <p:cNvSpPr txBox="1"/>
          <p:nvPr/>
        </p:nvSpPr>
        <p:spPr>
          <a:xfrm>
            <a:off x="4151784" y="5793875"/>
            <a:ext cx="3599707" cy="369332"/>
          </a:xfrm>
          <a:prstGeom prst="rect">
            <a:avLst/>
          </a:prstGeom>
          <a:noFill/>
        </p:spPr>
        <p:txBody>
          <a:bodyPr wrap="square">
            <a:spAutoFit/>
          </a:bodyPr>
          <a:lstStyle/>
          <a:p>
            <a:r>
              <a:rPr lang="es-ES" dirty="0">
                <a:hlinkClick r:id="rId5"/>
              </a:rPr>
              <a:t>https://riod.org/herramienta-riods/</a:t>
            </a:r>
            <a:r>
              <a:rPr lang="es-ES" dirty="0"/>
              <a:t> </a:t>
            </a:r>
          </a:p>
        </p:txBody>
      </p:sp>
      <p:pic>
        <p:nvPicPr>
          <p:cNvPr id="17" name="Imagen 16" descr="Icono&#10;&#10;Descripción generada automáticamente">
            <a:extLst>
              <a:ext uri="{FF2B5EF4-FFF2-40B4-BE49-F238E27FC236}">
                <a16:creationId xmlns:a16="http://schemas.microsoft.com/office/drawing/2014/main" id="{6962322E-5454-399F-86BA-A9186AF20A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5874" y="6025487"/>
            <a:ext cx="646332" cy="646332"/>
          </a:xfrm>
          <a:prstGeom prst="rect">
            <a:avLst/>
          </a:prstGeom>
        </p:spPr>
      </p:pic>
    </p:spTree>
    <p:extLst>
      <p:ext uri="{BB962C8B-B14F-4D97-AF65-F5344CB8AC3E}">
        <p14:creationId xmlns:p14="http://schemas.microsoft.com/office/powerpoint/2010/main" val="199056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ODS en RIOD</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3AB656F6-2509-883B-EDD8-DAFD9D310D58}"/>
              </a:ext>
            </a:extLst>
          </p:cNvPr>
          <p:cNvSpPr txBox="1"/>
          <p:nvPr/>
        </p:nvSpPr>
        <p:spPr>
          <a:xfrm>
            <a:off x="230400" y="2023200"/>
            <a:ext cx="5616624" cy="4524315"/>
          </a:xfrm>
          <a:prstGeom prst="rect">
            <a:avLst/>
          </a:prstGeom>
          <a:noFill/>
        </p:spPr>
        <p:txBody>
          <a:bodyPr wrap="square">
            <a:spAutoFit/>
          </a:bodyPr>
          <a:lstStyle/>
          <a:p>
            <a:r>
              <a:rPr lang="es-ES" sz="1600" dirty="0"/>
              <a:t>3.1  Para 2030, reducir la </a:t>
            </a:r>
            <a:r>
              <a:rPr lang="es-ES" sz="1600" b="1" dirty="0"/>
              <a:t>tasa</a:t>
            </a:r>
            <a:r>
              <a:rPr lang="es-ES" sz="1600" dirty="0"/>
              <a:t> mundial </a:t>
            </a:r>
            <a:r>
              <a:rPr lang="es-ES" sz="1600" b="1" dirty="0"/>
              <a:t>de mortalidad materna </a:t>
            </a:r>
            <a:r>
              <a:rPr lang="es-ES" sz="1600" dirty="0"/>
              <a:t>a menos de 70 por cada 100.000 nacidos vivos</a:t>
            </a:r>
          </a:p>
          <a:p>
            <a:endParaRPr lang="es-ES" sz="1600" dirty="0"/>
          </a:p>
          <a:p>
            <a:r>
              <a:rPr lang="es-ES" sz="1600" dirty="0"/>
              <a:t>3.2  Para 2030, poner fin a las </a:t>
            </a:r>
            <a:r>
              <a:rPr lang="es-ES" sz="1600" b="1" dirty="0"/>
              <a:t>muertes evitables de recién nacidos y de niños menores de 5 años</a:t>
            </a:r>
            <a:r>
              <a:rPr lang="es-ES" sz="1600" dirty="0"/>
              <a:t>, logrando que todos los países intenten reducir la mortalidad neonatal al menos hasta 12 por cada 1.000 nacidos vivos, y la mortalidad de niños menores de 5 años al menos hasta 25 por cada 1.000 nacidos vivos</a:t>
            </a:r>
          </a:p>
          <a:p>
            <a:endParaRPr lang="es-ES" sz="1600" dirty="0"/>
          </a:p>
          <a:p>
            <a:r>
              <a:rPr lang="es-ES" sz="1600" dirty="0"/>
              <a:t>3.3  Para 2030, poner fin a las </a:t>
            </a:r>
            <a:r>
              <a:rPr lang="es-ES" sz="1600" b="1" dirty="0"/>
              <a:t>epidemias</a:t>
            </a:r>
            <a:r>
              <a:rPr lang="es-ES" sz="1600" dirty="0"/>
              <a:t> del </a:t>
            </a:r>
            <a:r>
              <a:rPr lang="es-ES" sz="1600" b="1" dirty="0"/>
              <a:t>SIDA</a:t>
            </a:r>
            <a:r>
              <a:rPr lang="es-ES" sz="1600" dirty="0"/>
              <a:t>, la </a:t>
            </a:r>
            <a:r>
              <a:rPr lang="es-ES" sz="1600" b="1" dirty="0"/>
              <a:t>tuberculosis</a:t>
            </a:r>
            <a:r>
              <a:rPr lang="es-ES" sz="1600" dirty="0"/>
              <a:t>, la </a:t>
            </a:r>
            <a:r>
              <a:rPr lang="es-ES" sz="1600" b="1" dirty="0"/>
              <a:t>malaria</a:t>
            </a:r>
            <a:r>
              <a:rPr lang="es-ES" sz="1600" dirty="0"/>
              <a:t> y las </a:t>
            </a:r>
            <a:r>
              <a:rPr lang="es-ES" sz="1600" b="1" dirty="0"/>
              <a:t>enfermedades tropicales desatendidas </a:t>
            </a:r>
            <a:r>
              <a:rPr lang="es-ES" sz="1600" dirty="0"/>
              <a:t>y combatir la </a:t>
            </a:r>
            <a:r>
              <a:rPr lang="es-ES" sz="1600" b="1" dirty="0"/>
              <a:t>hepatitis</a:t>
            </a:r>
            <a:r>
              <a:rPr lang="es-ES" sz="1600" dirty="0"/>
              <a:t>, las enfermedades </a:t>
            </a:r>
            <a:r>
              <a:rPr lang="es-ES" sz="1600" b="1" dirty="0"/>
              <a:t>transmitidas por el agua </a:t>
            </a:r>
            <a:r>
              <a:rPr lang="es-ES" sz="1600" dirty="0"/>
              <a:t>y otras enfermedades transmisibles</a:t>
            </a:r>
          </a:p>
          <a:p>
            <a:endParaRPr lang="es-ES" sz="1600" dirty="0"/>
          </a:p>
          <a:p>
            <a:r>
              <a:rPr lang="es-ES" sz="1600" dirty="0"/>
              <a:t>3.4  Para 2030, reducir en un tercio la </a:t>
            </a:r>
            <a:r>
              <a:rPr lang="es-ES" sz="1600" b="1" dirty="0"/>
              <a:t>mortalidad prematura </a:t>
            </a:r>
            <a:r>
              <a:rPr lang="es-ES" sz="1600" dirty="0"/>
              <a:t>por enfermedades no transmisibles mediante la prevención y el tratamiento y promover la salud mental y el bienestar</a:t>
            </a:r>
          </a:p>
          <a:p>
            <a:endParaRPr lang="es-ES" sz="1600" dirty="0"/>
          </a:p>
        </p:txBody>
      </p:sp>
      <p:sp>
        <p:nvSpPr>
          <p:cNvPr id="11" name="CuadroTexto 10">
            <a:extLst>
              <a:ext uri="{FF2B5EF4-FFF2-40B4-BE49-F238E27FC236}">
                <a16:creationId xmlns:a16="http://schemas.microsoft.com/office/drawing/2014/main" id="{2B57ADB8-757B-7D97-876B-9F8D6A2A0394}"/>
              </a:ext>
            </a:extLst>
          </p:cNvPr>
          <p:cNvSpPr txBox="1"/>
          <p:nvPr/>
        </p:nvSpPr>
        <p:spPr>
          <a:xfrm>
            <a:off x="6312026" y="990861"/>
            <a:ext cx="5616624" cy="5509200"/>
          </a:xfrm>
          <a:prstGeom prst="rect">
            <a:avLst/>
          </a:prstGeom>
          <a:noFill/>
        </p:spPr>
        <p:txBody>
          <a:bodyPr wrap="square">
            <a:spAutoFit/>
          </a:bodyPr>
          <a:lstStyle/>
          <a:p>
            <a:r>
              <a:rPr lang="es-ES" sz="1600" dirty="0">
                <a:solidFill>
                  <a:srgbClr val="4C9F38"/>
                </a:solidFill>
              </a:rPr>
              <a:t>3.5  Fortalecer la prevención y el tratamiento del abuso de </a:t>
            </a:r>
            <a:r>
              <a:rPr lang="es-ES" sz="1600" b="1" dirty="0">
                <a:solidFill>
                  <a:srgbClr val="4C9F38"/>
                </a:solidFill>
              </a:rPr>
              <a:t>sustancias adictivas</a:t>
            </a:r>
            <a:r>
              <a:rPr lang="es-ES" sz="1600" dirty="0">
                <a:solidFill>
                  <a:srgbClr val="4C9F38"/>
                </a:solidFill>
              </a:rPr>
              <a:t>, incluido el uso indebido de estupefacientes y el consumo nocivo de alcohol</a:t>
            </a:r>
          </a:p>
          <a:p>
            <a:endParaRPr lang="es-ES" sz="1600" dirty="0"/>
          </a:p>
          <a:p>
            <a:r>
              <a:rPr lang="es-ES" sz="1600" dirty="0"/>
              <a:t>3.7  Para 2030, garantizar el acceso universal a los </a:t>
            </a:r>
            <a:r>
              <a:rPr lang="es-ES" sz="1600" b="1" dirty="0"/>
              <a:t>servicios de salud sexual y reproductiva</a:t>
            </a:r>
            <a:r>
              <a:rPr lang="es-ES" sz="1600" dirty="0"/>
              <a:t>, incluidos los de planificación de la familia, información y educación, y la integración de la salud reproductiva en las estrategias y los programas nacionales</a:t>
            </a:r>
          </a:p>
          <a:p>
            <a:endParaRPr lang="es-ES" sz="1600" dirty="0"/>
          </a:p>
          <a:p>
            <a:r>
              <a:rPr lang="es-ES" sz="1600" dirty="0"/>
              <a:t>3.8  Lograr la </a:t>
            </a:r>
            <a:r>
              <a:rPr lang="es-ES" sz="1600" b="1" dirty="0"/>
              <a:t>cobertura sanitaria universal</a:t>
            </a:r>
            <a:r>
              <a:rPr lang="es-ES" sz="1600" dirty="0"/>
              <a:t>, en particular la protección contra los riesgos financieros, el acceso a servicios de salud esenciales de calidad y el acceso a medicamentos y vacunas seguros, eficaces, asequibles y de calidad para todos</a:t>
            </a:r>
          </a:p>
          <a:p>
            <a:endParaRPr lang="es-ES" sz="1600" dirty="0"/>
          </a:p>
          <a:p>
            <a:r>
              <a:rPr lang="es-ES" sz="1600" dirty="0"/>
              <a:t>3.a  Fortalecer la </a:t>
            </a:r>
            <a:r>
              <a:rPr lang="es-ES" sz="1600" b="1" dirty="0"/>
              <a:t>aplicación del Convenio Marco </a:t>
            </a:r>
            <a:r>
              <a:rPr lang="es-ES" sz="1600" dirty="0"/>
              <a:t>de la Organización Mundial de la Salud para el Control del Tabaco en todos los países, según proceda</a:t>
            </a:r>
          </a:p>
          <a:p>
            <a:endParaRPr lang="es-ES" sz="1600" dirty="0"/>
          </a:p>
          <a:p>
            <a:r>
              <a:rPr lang="es-ES" sz="1600" dirty="0"/>
              <a:t>3.d  Reforzar la capacidad de todos los países, en particular los países en desarrollo, en materia de </a:t>
            </a:r>
            <a:r>
              <a:rPr lang="es-ES" sz="1600" b="1" dirty="0"/>
              <a:t>alerta temprana</a:t>
            </a:r>
            <a:r>
              <a:rPr lang="es-ES" sz="1600" dirty="0"/>
              <a:t>, </a:t>
            </a:r>
            <a:r>
              <a:rPr lang="es-ES" sz="1600" b="1" dirty="0"/>
              <a:t>reducción de riesgos </a:t>
            </a:r>
            <a:r>
              <a:rPr lang="es-ES" sz="1600" dirty="0"/>
              <a:t>y </a:t>
            </a:r>
            <a:r>
              <a:rPr lang="es-ES" sz="1600" b="1" dirty="0"/>
              <a:t>gestión de los riesgos </a:t>
            </a:r>
            <a:r>
              <a:rPr lang="es-ES" sz="1600" dirty="0"/>
              <a:t>para la salud nacional y mundial</a:t>
            </a:r>
          </a:p>
        </p:txBody>
      </p:sp>
      <p:pic>
        <p:nvPicPr>
          <p:cNvPr id="14" name="Imagen 13">
            <a:extLst>
              <a:ext uri="{FF2B5EF4-FFF2-40B4-BE49-F238E27FC236}">
                <a16:creationId xmlns:a16="http://schemas.microsoft.com/office/drawing/2014/main" id="{107969F6-C187-C840-9F0E-DCE93F4D4F80}"/>
              </a:ext>
            </a:extLst>
          </p:cNvPr>
          <p:cNvPicPr>
            <a:picLocks noChangeAspect="1"/>
          </p:cNvPicPr>
          <p:nvPr/>
        </p:nvPicPr>
        <p:blipFill>
          <a:blip r:embed="rId4"/>
          <a:stretch>
            <a:fillRect/>
          </a:stretch>
        </p:blipFill>
        <p:spPr>
          <a:xfrm>
            <a:off x="199510" y="1008405"/>
            <a:ext cx="5849166" cy="895475"/>
          </a:xfrm>
          <a:prstGeom prst="rect">
            <a:avLst/>
          </a:prstGeom>
        </p:spPr>
      </p:pic>
    </p:spTree>
    <p:extLst>
      <p:ext uri="{BB962C8B-B14F-4D97-AF65-F5344CB8AC3E}">
        <p14:creationId xmlns:p14="http://schemas.microsoft.com/office/powerpoint/2010/main" val="81772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ODS en RIOD</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3AB656F6-2509-883B-EDD8-DAFD9D310D58}"/>
              </a:ext>
            </a:extLst>
          </p:cNvPr>
          <p:cNvSpPr txBox="1"/>
          <p:nvPr/>
        </p:nvSpPr>
        <p:spPr>
          <a:xfrm>
            <a:off x="231240" y="2023815"/>
            <a:ext cx="5616624" cy="4278094"/>
          </a:xfrm>
          <a:prstGeom prst="rect">
            <a:avLst/>
          </a:prstGeom>
          <a:noFill/>
        </p:spPr>
        <p:txBody>
          <a:bodyPr wrap="square">
            <a:spAutoFit/>
          </a:bodyPr>
          <a:lstStyle/>
          <a:p>
            <a:r>
              <a:rPr lang="es-ES" sz="1600" dirty="0"/>
              <a:t>5.1  Poner </a:t>
            </a:r>
            <a:r>
              <a:rPr lang="es-ES" sz="1600" b="1" dirty="0"/>
              <a:t>fin</a:t>
            </a:r>
            <a:r>
              <a:rPr lang="es-ES" sz="1600" dirty="0"/>
              <a:t> a todas las formas de </a:t>
            </a:r>
            <a:r>
              <a:rPr lang="es-ES" sz="1600" b="1" dirty="0"/>
              <a:t>discriminación</a:t>
            </a:r>
            <a:r>
              <a:rPr lang="es-ES" sz="1600" dirty="0"/>
              <a:t> contra todas las mujeres y las niñas en todo el mundo</a:t>
            </a:r>
          </a:p>
          <a:p>
            <a:endParaRPr lang="es-ES" sz="1600" dirty="0"/>
          </a:p>
          <a:p>
            <a:r>
              <a:rPr lang="es-ES" sz="1600" dirty="0"/>
              <a:t>5.2  </a:t>
            </a:r>
            <a:r>
              <a:rPr lang="es-ES" sz="1600" b="1" dirty="0"/>
              <a:t>Eliminar</a:t>
            </a:r>
            <a:r>
              <a:rPr lang="es-ES" sz="1600" dirty="0"/>
              <a:t> todas las formas de </a:t>
            </a:r>
            <a:r>
              <a:rPr lang="es-ES" sz="1600" b="1" dirty="0"/>
              <a:t>violencia </a:t>
            </a:r>
            <a:r>
              <a:rPr lang="es-ES" sz="1600" dirty="0"/>
              <a:t>contra todas las mujeres y las niñas en los </a:t>
            </a:r>
            <a:r>
              <a:rPr lang="es-ES" sz="1600" b="1" dirty="0"/>
              <a:t>ámbitos público y privado</a:t>
            </a:r>
            <a:r>
              <a:rPr lang="es-ES" sz="1600" dirty="0"/>
              <a:t>, incluidas la trata y la explotación sexual y otros tipos de explotación</a:t>
            </a:r>
          </a:p>
          <a:p>
            <a:endParaRPr lang="es-ES" sz="1600" dirty="0"/>
          </a:p>
          <a:p>
            <a:r>
              <a:rPr lang="es-ES" sz="1600" dirty="0"/>
              <a:t>5.4  Reconocer y </a:t>
            </a:r>
            <a:r>
              <a:rPr lang="es-ES" sz="1600" b="1" dirty="0"/>
              <a:t>valorar los cuidados </a:t>
            </a:r>
            <a:r>
              <a:rPr lang="es-ES" sz="1600" dirty="0"/>
              <a:t>y el trabajo doméstico no remunerados mediante servicios públicos, infraestructuras y políticas de protección social, y promoviendo la responsabilidad compartida en el hogar y la familia, según proceda en cada país</a:t>
            </a:r>
          </a:p>
          <a:p>
            <a:endParaRPr lang="es-ES" sz="1600" dirty="0"/>
          </a:p>
          <a:p>
            <a:r>
              <a:rPr lang="es-ES" sz="1600" dirty="0"/>
              <a:t>5.5  Asegurar la participación plena y efectiva de las mujeres y la </a:t>
            </a:r>
            <a:r>
              <a:rPr lang="es-ES" sz="1600" b="1" dirty="0"/>
              <a:t>igualdad de oportunidades</a:t>
            </a:r>
            <a:r>
              <a:rPr lang="es-ES" sz="1600" dirty="0"/>
              <a:t> de liderazgo a todos los niveles decisorios en la vida política, económica y pública</a:t>
            </a:r>
          </a:p>
          <a:p>
            <a:endParaRPr lang="es-ES" sz="1600" dirty="0"/>
          </a:p>
          <a:p>
            <a:endParaRPr lang="es-ES" sz="1600" dirty="0"/>
          </a:p>
        </p:txBody>
      </p:sp>
      <p:sp>
        <p:nvSpPr>
          <p:cNvPr id="11" name="CuadroTexto 10">
            <a:extLst>
              <a:ext uri="{FF2B5EF4-FFF2-40B4-BE49-F238E27FC236}">
                <a16:creationId xmlns:a16="http://schemas.microsoft.com/office/drawing/2014/main" id="{2B57ADB8-757B-7D97-876B-9F8D6A2A0394}"/>
              </a:ext>
            </a:extLst>
          </p:cNvPr>
          <p:cNvSpPr txBox="1"/>
          <p:nvPr/>
        </p:nvSpPr>
        <p:spPr>
          <a:xfrm>
            <a:off x="6312026" y="990861"/>
            <a:ext cx="5616624" cy="4770537"/>
          </a:xfrm>
          <a:prstGeom prst="rect">
            <a:avLst/>
          </a:prstGeom>
          <a:noFill/>
        </p:spPr>
        <p:txBody>
          <a:bodyPr wrap="square">
            <a:spAutoFit/>
          </a:bodyPr>
          <a:lstStyle/>
          <a:p>
            <a:r>
              <a:rPr lang="es-ES" sz="1600" dirty="0"/>
              <a:t>5.6  Asegurar el acceso universal a la </a:t>
            </a:r>
            <a:r>
              <a:rPr lang="es-ES" sz="1600" b="1" dirty="0"/>
              <a:t>salud sexual y reproductiva </a:t>
            </a:r>
            <a:r>
              <a:rPr lang="es-ES" sz="1600" dirty="0"/>
              <a:t>y los derechos reproductivos según lo acordado de conformidad con el Programa de Acción de la Conferencia Internacional sobre la Población y el Desarrollo, la Plataforma de Acción de Beijing y los documentos finales de sus conferencias de examen</a:t>
            </a:r>
          </a:p>
          <a:p>
            <a:endParaRPr lang="es-ES" sz="1600" dirty="0"/>
          </a:p>
          <a:p>
            <a:r>
              <a:rPr lang="es-ES" sz="1600" dirty="0"/>
              <a:t>5.a  Emprender reformas que otorguen a las mujeres </a:t>
            </a:r>
            <a:r>
              <a:rPr lang="es-ES" sz="1600" b="1" dirty="0"/>
              <a:t>igualdad de derechos a los recursos económicos</a:t>
            </a:r>
            <a:r>
              <a:rPr lang="es-ES" sz="1600" dirty="0"/>
              <a:t>, así como acceso a la propiedad y al control de la tierra y otros tipos de bienes, los servicios financieros, la herencia y los recursos naturales, de conformidad con las leyes nacionales</a:t>
            </a:r>
          </a:p>
          <a:p>
            <a:endParaRPr lang="es-ES" sz="1600" dirty="0"/>
          </a:p>
          <a:p>
            <a:r>
              <a:rPr lang="es-ES" sz="1600" dirty="0"/>
              <a:t>5.b  Mejorar el uso de la </a:t>
            </a:r>
            <a:r>
              <a:rPr lang="es-ES" sz="1600" b="1" dirty="0"/>
              <a:t>tecnología instrumental</a:t>
            </a:r>
            <a:r>
              <a:rPr lang="es-ES" sz="1600" dirty="0"/>
              <a:t>, en particular la tecnología de la información y las comunicaciones, para promover el empoderamiento de las mujeres</a:t>
            </a:r>
          </a:p>
          <a:p>
            <a:endParaRPr lang="es-ES" sz="1600" dirty="0"/>
          </a:p>
          <a:p>
            <a:r>
              <a:rPr lang="es-ES" sz="1600" dirty="0"/>
              <a:t>5.c  Aprobar y fortalecer políticas acertadas y leyes aplicables para </a:t>
            </a:r>
            <a:r>
              <a:rPr lang="es-ES" sz="1600" b="1" dirty="0"/>
              <a:t>promover la igualdad de género y el </a:t>
            </a:r>
            <a:r>
              <a:rPr lang="es-ES" sz="1600" b="1" dirty="0" err="1"/>
              <a:t>gempoderamiento</a:t>
            </a:r>
            <a:r>
              <a:rPr lang="es-ES" sz="1600" b="1" dirty="0"/>
              <a:t> </a:t>
            </a:r>
            <a:r>
              <a:rPr lang="es-ES" sz="1600" dirty="0"/>
              <a:t>de todas las mujeres y las niñas a todos los niveles</a:t>
            </a:r>
          </a:p>
        </p:txBody>
      </p:sp>
      <p:grpSp>
        <p:nvGrpSpPr>
          <p:cNvPr id="3" name="Grupo 2">
            <a:extLst>
              <a:ext uri="{FF2B5EF4-FFF2-40B4-BE49-F238E27FC236}">
                <a16:creationId xmlns:a16="http://schemas.microsoft.com/office/drawing/2014/main" id="{FAE07E59-0A53-BCC6-49CC-7D467C352F62}"/>
              </a:ext>
            </a:extLst>
          </p:cNvPr>
          <p:cNvGrpSpPr/>
          <p:nvPr/>
        </p:nvGrpSpPr>
        <p:grpSpPr>
          <a:xfrm>
            <a:off x="198000" y="1008000"/>
            <a:ext cx="5817436" cy="895475"/>
            <a:chOff x="199510" y="2132678"/>
            <a:chExt cx="5817436" cy="895475"/>
          </a:xfrm>
        </p:grpSpPr>
        <p:sp>
          <p:nvSpPr>
            <p:cNvPr id="4" name="Rectángulo 3">
              <a:extLst>
                <a:ext uri="{FF2B5EF4-FFF2-40B4-BE49-F238E27FC236}">
                  <a16:creationId xmlns:a16="http://schemas.microsoft.com/office/drawing/2014/main" id="{90CB3472-6A81-CFE9-209A-1D094B9D0D7C}"/>
                </a:ext>
              </a:extLst>
            </p:cNvPr>
            <p:cNvSpPr/>
            <p:nvPr/>
          </p:nvSpPr>
          <p:spPr>
            <a:xfrm>
              <a:off x="199510" y="2132678"/>
              <a:ext cx="5817436" cy="895475"/>
            </a:xfrm>
            <a:prstGeom prst="rect">
              <a:avLst/>
            </a:prstGeom>
            <a:solidFill>
              <a:srgbClr val="EC422B"/>
            </a:solidFill>
            <a:ln>
              <a:solidFill>
                <a:srgbClr val="EC42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2" descr="upload.wikimedia.org/wikipedia/commons/thumb/c/c7/...">
              <a:extLst>
                <a:ext uri="{FF2B5EF4-FFF2-40B4-BE49-F238E27FC236}">
                  <a16:creationId xmlns:a16="http://schemas.microsoft.com/office/drawing/2014/main" id="{B3342EE7-152E-BB10-5F0E-2B372BF96D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67"/>
            <a:stretch/>
          </p:blipFill>
          <p:spPr bwMode="auto">
            <a:xfrm>
              <a:off x="479376" y="2147351"/>
              <a:ext cx="2376264" cy="777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pload.wikimedia.org/wikipedia/commons/thumb/c/c7/...">
              <a:extLst>
                <a:ext uri="{FF2B5EF4-FFF2-40B4-BE49-F238E27FC236}">
                  <a16:creationId xmlns:a16="http://schemas.microsoft.com/office/drawing/2014/main" id="{E290C1E1-956F-5F8B-2BBB-86A041448A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86" t="32246" r="17508" b="1914"/>
            <a:stretch/>
          </p:blipFill>
          <p:spPr bwMode="auto">
            <a:xfrm>
              <a:off x="4727848" y="2219132"/>
              <a:ext cx="715994" cy="777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402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ODS en RIOD</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3AB656F6-2509-883B-EDD8-DAFD9D310D58}"/>
              </a:ext>
            </a:extLst>
          </p:cNvPr>
          <p:cNvSpPr txBox="1"/>
          <p:nvPr/>
        </p:nvSpPr>
        <p:spPr>
          <a:xfrm>
            <a:off x="544357" y="2023815"/>
            <a:ext cx="5303507" cy="4524315"/>
          </a:xfrm>
          <a:prstGeom prst="rect">
            <a:avLst/>
          </a:prstGeom>
          <a:noFill/>
        </p:spPr>
        <p:txBody>
          <a:bodyPr wrap="square">
            <a:spAutoFit/>
          </a:bodyPr>
          <a:lstStyle/>
          <a:p>
            <a:r>
              <a:rPr lang="es-ES" sz="1600" dirty="0"/>
              <a:t>17.1 Fortalecer la </a:t>
            </a:r>
            <a:r>
              <a:rPr lang="es-ES" sz="1600" b="1" dirty="0"/>
              <a:t>movilización de recursos internos</a:t>
            </a:r>
            <a:r>
              <a:rPr lang="es-ES" sz="1600" dirty="0"/>
              <a:t>, incluso mediante la prestación de apoyo internacional a los países en desarrollo, con el fin de mejorar la capacidad nacional para recaudar ingresos fiscales y de otra índole</a:t>
            </a:r>
          </a:p>
          <a:p>
            <a:endParaRPr lang="es-ES" sz="1600" dirty="0"/>
          </a:p>
          <a:p>
            <a:r>
              <a:rPr lang="es-ES" sz="1600" dirty="0"/>
              <a:t>17.2 Velar por que los países desarrollados </a:t>
            </a:r>
            <a:r>
              <a:rPr lang="es-ES" sz="1600" b="1" dirty="0"/>
              <a:t>cumplan</a:t>
            </a:r>
            <a:r>
              <a:rPr lang="es-ES" sz="1600" dirty="0"/>
              <a:t> plenamente sus </a:t>
            </a:r>
            <a:r>
              <a:rPr lang="es-ES" sz="1600" b="1" dirty="0"/>
              <a:t>compromisos</a:t>
            </a:r>
            <a:r>
              <a:rPr lang="es-ES" sz="1600" dirty="0"/>
              <a:t> en relación con la asistencia oficial para el desarrollo, incluido el compromiso de numerosos países desarrollados de alcanzar el objetivo de destinar el 0,7% del ingreso nacional bruto a la asistencia oficial para el desarrollo de los países en desarrollo y entre el 0,15% y el 0,20% del ingreso nacional bruto a la asistencia oficial para el desarrollo de los países menos adelantados; se alienta a los proveedores de asistencia oficial para el desarrollo a que consideren la posibilidad de fijar una meta para destinar al menos el 0,20% del ingreso nacional bruto a la asistencia oficial para el desarrollo de los países menos adelantados</a:t>
            </a:r>
          </a:p>
        </p:txBody>
      </p:sp>
      <p:pic>
        <p:nvPicPr>
          <p:cNvPr id="4" name="Imagen 3">
            <a:extLst>
              <a:ext uri="{FF2B5EF4-FFF2-40B4-BE49-F238E27FC236}">
                <a16:creationId xmlns:a16="http://schemas.microsoft.com/office/drawing/2014/main" id="{EDC0A4A2-F9A3-4118-2EB6-8764392847E8}"/>
              </a:ext>
            </a:extLst>
          </p:cNvPr>
          <p:cNvPicPr>
            <a:picLocks noChangeAspect="1"/>
          </p:cNvPicPr>
          <p:nvPr/>
        </p:nvPicPr>
        <p:blipFill>
          <a:blip r:embed="rId4"/>
          <a:stretch>
            <a:fillRect/>
          </a:stretch>
        </p:blipFill>
        <p:spPr>
          <a:xfrm>
            <a:off x="199510" y="1008000"/>
            <a:ext cx="5849166" cy="876422"/>
          </a:xfrm>
          <a:prstGeom prst="rect">
            <a:avLst/>
          </a:prstGeom>
        </p:spPr>
      </p:pic>
      <p:sp>
        <p:nvSpPr>
          <p:cNvPr id="3" name="CuadroTexto 2">
            <a:extLst>
              <a:ext uri="{FF2B5EF4-FFF2-40B4-BE49-F238E27FC236}">
                <a16:creationId xmlns:a16="http://schemas.microsoft.com/office/drawing/2014/main" id="{C2911263-E06B-F4C7-8DC3-0A3B00600BDF}"/>
              </a:ext>
            </a:extLst>
          </p:cNvPr>
          <p:cNvSpPr txBox="1"/>
          <p:nvPr/>
        </p:nvSpPr>
        <p:spPr>
          <a:xfrm rot="5400000">
            <a:off x="-2165148" y="4399136"/>
            <a:ext cx="5080456" cy="338554"/>
          </a:xfrm>
          <a:prstGeom prst="rect">
            <a:avLst/>
          </a:prstGeom>
          <a:noFill/>
        </p:spPr>
        <p:txBody>
          <a:bodyPr wrap="square">
            <a:spAutoFit/>
          </a:bodyPr>
          <a:lstStyle/>
          <a:p>
            <a:r>
              <a:rPr lang="es-ES" sz="1600" dirty="0"/>
              <a:t>FINANZAS</a:t>
            </a:r>
          </a:p>
        </p:txBody>
      </p:sp>
      <p:cxnSp>
        <p:nvCxnSpPr>
          <p:cNvPr id="7" name="Conector recto 6">
            <a:extLst>
              <a:ext uri="{FF2B5EF4-FFF2-40B4-BE49-F238E27FC236}">
                <a16:creationId xmlns:a16="http://schemas.microsoft.com/office/drawing/2014/main" id="{3EE287D3-6787-7872-C885-5BA953B3F24D}"/>
              </a:ext>
            </a:extLst>
          </p:cNvPr>
          <p:cNvCxnSpPr>
            <a:cxnSpLocks/>
          </p:cNvCxnSpPr>
          <p:nvPr/>
        </p:nvCxnSpPr>
        <p:spPr>
          <a:xfrm>
            <a:off x="335360" y="3068960"/>
            <a:ext cx="0" cy="324036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F73879A-DE73-9297-D33F-BBA6EC6CE855}"/>
              </a:ext>
            </a:extLst>
          </p:cNvPr>
          <p:cNvSpPr txBox="1"/>
          <p:nvPr/>
        </p:nvSpPr>
        <p:spPr>
          <a:xfrm>
            <a:off x="6369573" y="2056571"/>
            <a:ext cx="5616624" cy="584775"/>
          </a:xfrm>
          <a:prstGeom prst="rect">
            <a:avLst/>
          </a:prstGeom>
          <a:noFill/>
        </p:spPr>
        <p:txBody>
          <a:bodyPr wrap="square">
            <a:spAutoFit/>
          </a:bodyPr>
          <a:lstStyle/>
          <a:p>
            <a:r>
              <a:rPr lang="es-ES" sz="1600" dirty="0"/>
              <a:t>17.3 </a:t>
            </a:r>
            <a:r>
              <a:rPr lang="es-ES" sz="1600" b="1" dirty="0"/>
              <a:t>Movilizar recursos financieros adicionales </a:t>
            </a:r>
            <a:r>
              <a:rPr lang="es-ES" sz="1600" dirty="0"/>
              <a:t>de múltiples fuentes para los países en desarrollo</a:t>
            </a:r>
          </a:p>
        </p:txBody>
      </p:sp>
    </p:spTree>
    <p:extLst>
      <p:ext uri="{BB962C8B-B14F-4D97-AF65-F5344CB8AC3E}">
        <p14:creationId xmlns:p14="http://schemas.microsoft.com/office/powerpoint/2010/main" val="276630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ODS en RIOD</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11" name="CuadroTexto 10">
            <a:extLst>
              <a:ext uri="{FF2B5EF4-FFF2-40B4-BE49-F238E27FC236}">
                <a16:creationId xmlns:a16="http://schemas.microsoft.com/office/drawing/2014/main" id="{2B57ADB8-757B-7D97-876B-9F8D6A2A0394}"/>
              </a:ext>
            </a:extLst>
          </p:cNvPr>
          <p:cNvSpPr txBox="1"/>
          <p:nvPr/>
        </p:nvSpPr>
        <p:spPr>
          <a:xfrm>
            <a:off x="835415" y="2140453"/>
            <a:ext cx="5303507" cy="1446550"/>
          </a:xfrm>
          <a:prstGeom prst="rect">
            <a:avLst/>
          </a:prstGeom>
          <a:noFill/>
        </p:spPr>
        <p:txBody>
          <a:bodyPr wrap="square">
            <a:spAutoFit/>
          </a:bodyPr>
          <a:lstStyle/>
          <a:p>
            <a:r>
              <a:rPr lang="es-ES" sz="1600" dirty="0"/>
              <a:t>17.14 </a:t>
            </a:r>
            <a:r>
              <a:rPr lang="es-ES" sz="1600" b="1" dirty="0"/>
              <a:t>Mejorar la coherencia </a:t>
            </a:r>
            <a:r>
              <a:rPr lang="es-ES" sz="1600" dirty="0"/>
              <a:t>de las políticas para el desarrollo sostenible</a:t>
            </a:r>
          </a:p>
          <a:p>
            <a:endParaRPr lang="es-ES" sz="800" dirty="0"/>
          </a:p>
          <a:p>
            <a:r>
              <a:rPr lang="es-ES" sz="1600" dirty="0"/>
              <a:t>17.15 </a:t>
            </a:r>
            <a:r>
              <a:rPr lang="es-ES" sz="1600" b="1" dirty="0"/>
              <a:t>Respetar el margen normativo </a:t>
            </a:r>
            <a:r>
              <a:rPr lang="es-ES" sz="1600" dirty="0"/>
              <a:t>y el liderazgo de cada país para establecer y aplicar políticas de erradicación de la pobreza y desarrollo sostenible</a:t>
            </a:r>
          </a:p>
        </p:txBody>
      </p:sp>
      <p:pic>
        <p:nvPicPr>
          <p:cNvPr id="4" name="Imagen 3">
            <a:extLst>
              <a:ext uri="{FF2B5EF4-FFF2-40B4-BE49-F238E27FC236}">
                <a16:creationId xmlns:a16="http://schemas.microsoft.com/office/drawing/2014/main" id="{EDC0A4A2-F9A3-4118-2EB6-8764392847E8}"/>
              </a:ext>
            </a:extLst>
          </p:cNvPr>
          <p:cNvPicPr>
            <a:picLocks noChangeAspect="1"/>
          </p:cNvPicPr>
          <p:nvPr/>
        </p:nvPicPr>
        <p:blipFill>
          <a:blip r:embed="rId4"/>
          <a:stretch>
            <a:fillRect/>
          </a:stretch>
        </p:blipFill>
        <p:spPr>
          <a:xfrm>
            <a:off x="199510" y="1008000"/>
            <a:ext cx="5849166" cy="876422"/>
          </a:xfrm>
          <a:prstGeom prst="rect">
            <a:avLst/>
          </a:prstGeom>
        </p:spPr>
      </p:pic>
      <p:cxnSp>
        <p:nvCxnSpPr>
          <p:cNvPr id="7" name="Conector recto 6">
            <a:extLst>
              <a:ext uri="{FF2B5EF4-FFF2-40B4-BE49-F238E27FC236}">
                <a16:creationId xmlns:a16="http://schemas.microsoft.com/office/drawing/2014/main" id="{3EE287D3-6787-7872-C885-5BA953B3F24D}"/>
              </a:ext>
            </a:extLst>
          </p:cNvPr>
          <p:cNvCxnSpPr>
            <a:cxnSpLocks/>
          </p:cNvCxnSpPr>
          <p:nvPr/>
        </p:nvCxnSpPr>
        <p:spPr>
          <a:xfrm>
            <a:off x="372003" y="4270861"/>
            <a:ext cx="0" cy="2038459"/>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702BF459-102A-B7D7-566A-282B8381F29B}"/>
              </a:ext>
            </a:extLst>
          </p:cNvPr>
          <p:cNvSpPr txBox="1"/>
          <p:nvPr/>
        </p:nvSpPr>
        <p:spPr>
          <a:xfrm rot="5400000">
            <a:off x="-2168225" y="4322752"/>
            <a:ext cx="5080456" cy="338554"/>
          </a:xfrm>
          <a:prstGeom prst="rect">
            <a:avLst/>
          </a:prstGeom>
          <a:noFill/>
        </p:spPr>
        <p:txBody>
          <a:bodyPr wrap="square">
            <a:spAutoFit/>
          </a:bodyPr>
          <a:lstStyle/>
          <a:p>
            <a:r>
              <a:rPr lang="es-ES" sz="1600" dirty="0"/>
              <a:t>CUESTIONES SISTÉMICAS</a:t>
            </a:r>
          </a:p>
        </p:txBody>
      </p:sp>
      <p:sp>
        <p:nvSpPr>
          <p:cNvPr id="10" name="CuadroTexto 9">
            <a:extLst>
              <a:ext uri="{FF2B5EF4-FFF2-40B4-BE49-F238E27FC236}">
                <a16:creationId xmlns:a16="http://schemas.microsoft.com/office/drawing/2014/main" id="{F5CD90D9-4AA7-03FE-0D6F-B1C496143376}"/>
              </a:ext>
            </a:extLst>
          </p:cNvPr>
          <p:cNvSpPr txBox="1"/>
          <p:nvPr/>
        </p:nvSpPr>
        <p:spPr>
          <a:xfrm>
            <a:off x="634603" y="1935712"/>
            <a:ext cx="3148786" cy="276999"/>
          </a:xfrm>
          <a:prstGeom prst="rect">
            <a:avLst/>
          </a:prstGeom>
          <a:noFill/>
        </p:spPr>
        <p:txBody>
          <a:bodyPr wrap="square">
            <a:spAutoFit/>
          </a:bodyPr>
          <a:lstStyle/>
          <a:p>
            <a:r>
              <a:rPr lang="es-ES" sz="1200" b="0" i="1" dirty="0">
                <a:solidFill>
                  <a:srgbClr val="4D4D4D"/>
                </a:solidFill>
                <a:effectLst/>
                <a:highlight>
                  <a:srgbClr val="FFFFFF"/>
                </a:highlight>
                <a:latin typeface="Roboto" panose="02000000000000000000" pitchFamily="2" charset="0"/>
              </a:rPr>
              <a:t>Coherencia normativa e institucional</a:t>
            </a:r>
            <a:endParaRPr lang="es-ES" sz="1200" dirty="0"/>
          </a:p>
        </p:txBody>
      </p:sp>
      <p:sp>
        <p:nvSpPr>
          <p:cNvPr id="13" name="CuadroTexto 12">
            <a:extLst>
              <a:ext uri="{FF2B5EF4-FFF2-40B4-BE49-F238E27FC236}">
                <a16:creationId xmlns:a16="http://schemas.microsoft.com/office/drawing/2014/main" id="{CFC0703C-7B8C-E770-A88C-7C14618E85C7}"/>
              </a:ext>
            </a:extLst>
          </p:cNvPr>
          <p:cNvSpPr txBox="1"/>
          <p:nvPr/>
        </p:nvSpPr>
        <p:spPr>
          <a:xfrm>
            <a:off x="840137" y="3777757"/>
            <a:ext cx="5303507" cy="2677656"/>
          </a:xfrm>
          <a:prstGeom prst="rect">
            <a:avLst/>
          </a:prstGeom>
          <a:noFill/>
        </p:spPr>
        <p:txBody>
          <a:bodyPr wrap="square">
            <a:spAutoFit/>
          </a:bodyPr>
          <a:lstStyle/>
          <a:p>
            <a:r>
              <a:rPr lang="es-ES" sz="1600" dirty="0"/>
              <a:t>17.16 Mejorar la Alianza Mundial para el Desarrollo Sostenible, mediante alianzas entre múltiples partes interesadas que </a:t>
            </a:r>
            <a:r>
              <a:rPr lang="es-ES" sz="1600" b="1" dirty="0"/>
              <a:t>movilicen conocimientos, tecnología y recursos financieros </a:t>
            </a:r>
            <a:r>
              <a:rPr lang="es-ES" sz="1600" dirty="0"/>
              <a:t>para apoyar el logro de los Objetivos de Desarrollo Sostenible en todos los países, especialmente los países en desarrollo.</a:t>
            </a:r>
          </a:p>
          <a:p>
            <a:endParaRPr lang="es-ES" sz="800" dirty="0"/>
          </a:p>
          <a:p>
            <a:r>
              <a:rPr lang="es-ES" sz="1600" dirty="0"/>
              <a:t>17.17 Fomentar y promover la </a:t>
            </a:r>
            <a:r>
              <a:rPr lang="es-ES" sz="1600" b="1" dirty="0"/>
              <a:t>constitución de alianzas </a:t>
            </a:r>
            <a:r>
              <a:rPr lang="es-ES" sz="1600" dirty="0"/>
              <a:t>eficaces en las esferas pública, público-privada y de la sociedad civil, aprovechando la experiencia y las estrategias de obtención de recursos de las alianzas</a:t>
            </a:r>
          </a:p>
        </p:txBody>
      </p:sp>
      <p:sp>
        <p:nvSpPr>
          <p:cNvPr id="14" name="CuadroTexto 13">
            <a:extLst>
              <a:ext uri="{FF2B5EF4-FFF2-40B4-BE49-F238E27FC236}">
                <a16:creationId xmlns:a16="http://schemas.microsoft.com/office/drawing/2014/main" id="{5497DF8B-59F1-31B4-2BA3-5C94E7145802}"/>
              </a:ext>
            </a:extLst>
          </p:cNvPr>
          <p:cNvSpPr txBox="1"/>
          <p:nvPr/>
        </p:nvSpPr>
        <p:spPr>
          <a:xfrm>
            <a:off x="639325" y="3573016"/>
            <a:ext cx="3148786" cy="276999"/>
          </a:xfrm>
          <a:prstGeom prst="rect">
            <a:avLst/>
          </a:prstGeom>
          <a:noFill/>
        </p:spPr>
        <p:txBody>
          <a:bodyPr wrap="square">
            <a:spAutoFit/>
          </a:bodyPr>
          <a:lstStyle/>
          <a:p>
            <a:r>
              <a:rPr lang="es-ES" sz="1200" b="0" i="1" dirty="0">
                <a:solidFill>
                  <a:srgbClr val="4D4D4D"/>
                </a:solidFill>
                <a:effectLst/>
                <a:highlight>
                  <a:srgbClr val="FFFFFF"/>
                </a:highlight>
                <a:latin typeface="Roboto" panose="02000000000000000000" pitchFamily="2" charset="0"/>
              </a:rPr>
              <a:t>Alianzas entre múltiples interesados</a:t>
            </a:r>
            <a:endParaRPr lang="es-ES" sz="1200" dirty="0"/>
          </a:p>
        </p:txBody>
      </p:sp>
      <p:sp>
        <p:nvSpPr>
          <p:cNvPr id="17" name="CuadroTexto 16">
            <a:extLst>
              <a:ext uri="{FF2B5EF4-FFF2-40B4-BE49-F238E27FC236}">
                <a16:creationId xmlns:a16="http://schemas.microsoft.com/office/drawing/2014/main" id="{F1A053AD-D9CE-DD9F-5DA2-CBF9197711A2}"/>
              </a:ext>
            </a:extLst>
          </p:cNvPr>
          <p:cNvSpPr txBox="1"/>
          <p:nvPr/>
        </p:nvSpPr>
        <p:spPr>
          <a:xfrm>
            <a:off x="6340019" y="2143955"/>
            <a:ext cx="5303507" cy="3416320"/>
          </a:xfrm>
          <a:prstGeom prst="rect">
            <a:avLst/>
          </a:prstGeom>
          <a:noFill/>
        </p:spPr>
        <p:txBody>
          <a:bodyPr wrap="square">
            <a:spAutoFit/>
          </a:bodyPr>
          <a:lstStyle/>
          <a:p>
            <a:r>
              <a:rPr lang="es-ES" sz="1600" dirty="0"/>
              <a:t>17.18 De aquí a 2030, mejorar el apoyo a la creación de capacidad prestado a los países en desarrollo, incluidos los países menos adelantados y los pequeños Estados insulares en desarrollo, para aumentar significativamente la </a:t>
            </a:r>
            <a:r>
              <a:rPr lang="es-ES" sz="1600" b="1" dirty="0"/>
              <a:t>disponibilidad de datos oportunos</a:t>
            </a:r>
            <a:r>
              <a:rPr lang="es-ES" sz="1600" dirty="0"/>
              <a:t>, fiables y de gran calidad </a:t>
            </a:r>
            <a:r>
              <a:rPr lang="es-ES" sz="1600" b="1" dirty="0"/>
              <a:t>desglosados</a:t>
            </a:r>
            <a:r>
              <a:rPr lang="es-ES" sz="1600" dirty="0"/>
              <a:t> por ingresos, sexo, edad, raza, origen étnico, estatus migratorio, discapacidad, ubicación geográfica y otras características pertinentes en los contextos nacionales</a:t>
            </a:r>
          </a:p>
          <a:p>
            <a:endParaRPr lang="es-ES" sz="800" dirty="0"/>
          </a:p>
          <a:p>
            <a:r>
              <a:rPr lang="es-ES" sz="1600" dirty="0"/>
              <a:t>17.19 De aquí a 2030, aprovechar las iniciativas existentes para </a:t>
            </a:r>
            <a:r>
              <a:rPr lang="es-ES" sz="1600" b="1"/>
              <a:t>elaborar indicadores </a:t>
            </a:r>
            <a:r>
              <a:rPr lang="es-ES" sz="1600"/>
              <a:t>que </a:t>
            </a:r>
            <a:r>
              <a:rPr lang="es-ES" sz="1600" dirty="0"/>
              <a:t>permitan medir los progresos en materia de desarrollo sostenible y complementen el producto interno bruto, y apoyar la creación de capacidad estadística en los países en desarrollo</a:t>
            </a:r>
          </a:p>
        </p:txBody>
      </p:sp>
      <p:sp>
        <p:nvSpPr>
          <p:cNvPr id="18" name="CuadroTexto 17">
            <a:extLst>
              <a:ext uri="{FF2B5EF4-FFF2-40B4-BE49-F238E27FC236}">
                <a16:creationId xmlns:a16="http://schemas.microsoft.com/office/drawing/2014/main" id="{D5EEAF65-F409-1532-9642-C3055C30F5CC}"/>
              </a:ext>
            </a:extLst>
          </p:cNvPr>
          <p:cNvSpPr txBox="1"/>
          <p:nvPr/>
        </p:nvSpPr>
        <p:spPr>
          <a:xfrm>
            <a:off x="6139207" y="1939214"/>
            <a:ext cx="3148786" cy="276999"/>
          </a:xfrm>
          <a:prstGeom prst="rect">
            <a:avLst/>
          </a:prstGeom>
          <a:noFill/>
        </p:spPr>
        <p:txBody>
          <a:bodyPr wrap="square">
            <a:spAutoFit/>
          </a:bodyPr>
          <a:lstStyle/>
          <a:p>
            <a:r>
              <a:rPr lang="es-ES" sz="1200" b="0" i="1" dirty="0">
                <a:solidFill>
                  <a:srgbClr val="4D4D4D"/>
                </a:solidFill>
                <a:effectLst/>
                <a:highlight>
                  <a:srgbClr val="FFFFFF"/>
                </a:highlight>
                <a:latin typeface="Roboto" panose="02000000000000000000" pitchFamily="2" charset="0"/>
              </a:rPr>
              <a:t>Datos, supervisión y rendición de cuentas</a:t>
            </a:r>
            <a:endParaRPr lang="es-ES" sz="1200" dirty="0"/>
          </a:p>
        </p:txBody>
      </p:sp>
    </p:spTree>
    <p:extLst>
      <p:ext uri="{BB962C8B-B14F-4D97-AF65-F5344CB8AC3E}">
        <p14:creationId xmlns:p14="http://schemas.microsoft.com/office/powerpoint/2010/main" val="112943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¿Dónde nos encontramos?</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sp>
        <p:nvSpPr>
          <p:cNvPr id="6" name="CuadroTexto 5">
            <a:extLst>
              <a:ext uri="{FF2B5EF4-FFF2-40B4-BE49-F238E27FC236}">
                <a16:creationId xmlns:a16="http://schemas.microsoft.com/office/drawing/2014/main" id="{F23A5DB3-05C1-4DA3-96A5-94906A30A3C2}"/>
              </a:ext>
            </a:extLst>
          </p:cNvPr>
          <p:cNvSpPr txBox="1"/>
          <p:nvPr/>
        </p:nvSpPr>
        <p:spPr>
          <a:xfrm>
            <a:off x="335360" y="1188095"/>
            <a:ext cx="11305256" cy="1015663"/>
          </a:xfrm>
          <a:prstGeom prst="rect">
            <a:avLst/>
          </a:prstGeom>
          <a:noFill/>
        </p:spPr>
        <p:txBody>
          <a:bodyPr wrap="square" rtlCol="0">
            <a:spAutoFit/>
          </a:bodyPr>
          <a:lstStyle/>
          <a:p>
            <a:r>
              <a:rPr lang="es-ES" sz="2000" dirty="0"/>
              <a:t>En la Agenda 2030 se indica que la generación actual puede ser la primera que</a:t>
            </a:r>
          </a:p>
          <a:p>
            <a:r>
              <a:rPr lang="es-ES" sz="2000" dirty="0"/>
              <a:t>consiga poner fin a la pobreza, y también la última que todavía tenga</a:t>
            </a:r>
          </a:p>
          <a:p>
            <a:r>
              <a:rPr lang="es-ES" sz="2000" dirty="0"/>
              <a:t>posibilidades de salvar el planeta.</a:t>
            </a:r>
            <a:endParaRPr lang="es-CO" sz="2000" dirty="0"/>
          </a:p>
        </p:txBody>
      </p:sp>
      <p:sp>
        <p:nvSpPr>
          <p:cNvPr id="7" name="1 Título">
            <a:extLst>
              <a:ext uri="{FF2B5EF4-FFF2-40B4-BE49-F238E27FC236}">
                <a16:creationId xmlns:a16="http://schemas.microsoft.com/office/drawing/2014/main" id="{23CDFF62-D0F1-7741-480C-AE1BBB962259}"/>
              </a:ext>
            </a:extLst>
          </p:cNvPr>
          <p:cNvSpPr txBox="1">
            <a:spLocks/>
          </p:cNvSpPr>
          <p:nvPr/>
        </p:nvSpPr>
        <p:spPr>
          <a:xfrm>
            <a:off x="0" y="2564904"/>
            <a:ext cx="12192000" cy="863000"/>
          </a:xfrm>
          <a:prstGeom prst="rect">
            <a:avLst/>
          </a:prstGeom>
          <a:solidFill>
            <a:srgbClr val="005E5D"/>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dirty="0">
                <a:solidFill>
                  <a:schemeClr val="bg1"/>
                </a:solidFill>
                <a:latin typeface="Montserrat" pitchFamily="2" charset="0"/>
                <a:cs typeface="Arial" pitchFamily="34" charset="0"/>
              </a:rPr>
              <a:t>y… ¿qué estamos haciendo?</a:t>
            </a:r>
          </a:p>
        </p:txBody>
      </p:sp>
      <p:sp>
        <p:nvSpPr>
          <p:cNvPr id="8" name="CuadroTexto 7">
            <a:extLst>
              <a:ext uri="{FF2B5EF4-FFF2-40B4-BE49-F238E27FC236}">
                <a16:creationId xmlns:a16="http://schemas.microsoft.com/office/drawing/2014/main" id="{F9553D96-6EF5-194F-C171-1C45EAF7C708}"/>
              </a:ext>
            </a:extLst>
          </p:cNvPr>
          <p:cNvSpPr txBox="1"/>
          <p:nvPr/>
        </p:nvSpPr>
        <p:spPr>
          <a:xfrm>
            <a:off x="3647728" y="3755117"/>
            <a:ext cx="8781372" cy="2246769"/>
          </a:xfrm>
          <a:prstGeom prst="rect">
            <a:avLst/>
          </a:prstGeom>
          <a:noFill/>
        </p:spPr>
        <p:txBody>
          <a:bodyPr wrap="square" rtlCol="0">
            <a:spAutoFit/>
          </a:bodyPr>
          <a:lstStyle/>
          <a:p>
            <a:r>
              <a:rPr lang="es-ES" sz="2000" dirty="0"/>
              <a:t>A medio camino de la fecha límite para la Agenda 2030, el Informe de Progreso</a:t>
            </a:r>
          </a:p>
          <a:p>
            <a:r>
              <a:rPr lang="es-ES" sz="2000" dirty="0"/>
              <a:t>de los ODS, Edición especial, muestra que más de la mitad del mundo está</a:t>
            </a:r>
          </a:p>
          <a:p>
            <a:r>
              <a:rPr lang="es-ES" sz="2000" dirty="0"/>
              <a:t>quedando atrás. Los avances para más del 50 % de las metas de los ODS son</a:t>
            </a:r>
          </a:p>
          <a:p>
            <a:r>
              <a:rPr lang="es-ES" sz="2000" dirty="0"/>
              <a:t>endebles e insuficientes, y el 30 % están estancados o han retrocedido. Estos</a:t>
            </a:r>
          </a:p>
          <a:p>
            <a:r>
              <a:rPr lang="es-ES" sz="2000" dirty="0"/>
              <a:t>incluyen metas esenciales sobre la pobreza, el hambre y el clima. Si no actuamos</a:t>
            </a:r>
          </a:p>
          <a:p>
            <a:r>
              <a:rPr lang="es-ES" sz="2000" dirty="0"/>
              <a:t>ahora, la Agenda 2030 podría convertirse en el epitafio del mundo que podría</a:t>
            </a:r>
          </a:p>
          <a:p>
            <a:r>
              <a:rPr lang="es-ES" sz="2000" dirty="0"/>
              <a:t>haber sido.</a:t>
            </a:r>
            <a:endParaRPr lang="es-CO" sz="2000" dirty="0"/>
          </a:p>
        </p:txBody>
      </p:sp>
      <p:pic>
        <p:nvPicPr>
          <p:cNvPr id="14" name="Imagen 13" descr="Forma&#10;&#10;Descripción generada automáticamente">
            <a:extLst>
              <a:ext uri="{FF2B5EF4-FFF2-40B4-BE49-F238E27FC236}">
                <a16:creationId xmlns:a16="http://schemas.microsoft.com/office/drawing/2014/main" id="{1316D985-DAC4-0FF5-CD21-3B3C5D9F9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1766" y="214230"/>
            <a:ext cx="1701476" cy="1701476"/>
          </a:xfrm>
          <a:prstGeom prst="rect">
            <a:avLst/>
          </a:prstGeom>
        </p:spPr>
      </p:pic>
      <p:pic>
        <p:nvPicPr>
          <p:cNvPr id="16" name="Imagen 15" descr="Icono&#10;&#10;Descripción generada automáticamente">
            <a:extLst>
              <a:ext uri="{FF2B5EF4-FFF2-40B4-BE49-F238E27FC236}">
                <a16:creationId xmlns:a16="http://schemas.microsoft.com/office/drawing/2014/main" id="{AC9EB0A1-B7D0-F9B9-6E3C-2989A6499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67" y="3159954"/>
            <a:ext cx="1735859" cy="1735859"/>
          </a:xfrm>
          <a:prstGeom prst="rect">
            <a:avLst/>
          </a:prstGeom>
        </p:spPr>
      </p:pic>
      <p:pic>
        <p:nvPicPr>
          <p:cNvPr id="17" name="Imagen 16" descr="Logotipo&#10;&#10;Descripción generada automáticamente">
            <a:extLst>
              <a:ext uri="{FF2B5EF4-FFF2-40B4-BE49-F238E27FC236}">
                <a16:creationId xmlns:a16="http://schemas.microsoft.com/office/drawing/2014/main" id="{58CE1D0C-FC07-E0A8-2E4A-025C82C58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Tree>
    <p:extLst>
      <p:ext uri="{BB962C8B-B14F-4D97-AF65-F5344CB8AC3E}">
        <p14:creationId xmlns:p14="http://schemas.microsoft.com/office/powerpoint/2010/main" val="99415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Evolución a nivel mundial</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9" name="Imagen 18" descr="Logotipo&#10;&#10;Descripción generada automáticamente">
            <a:extLst>
              <a:ext uri="{FF2B5EF4-FFF2-40B4-BE49-F238E27FC236}">
                <a16:creationId xmlns:a16="http://schemas.microsoft.com/office/drawing/2014/main" id="{B53F29D1-9966-8C4F-8387-702926FC76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pic>
        <p:nvPicPr>
          <p:cNvPr id="4" name="Imagen 3">
            <a:extLst>
              <a:ext uri="{FF2B5EF4-FFF2-40B4-BE49-F238E27FC236}">
                <a16:creationId xmlns:a16="http://schemas.microsoft.com/office/drawing/2014/main" id="{E7627F43-E413-7E9E-F59F-3B4C2759B9E5}"/>
              </a:ext>
            </a:extLst>
          </p:cNvPr>
          <p:cNvPicPr>
            <a:picLocks noChangeAspect="1"/>
          </p:cNvPicPr>
          <p:nvPr/>
        </p:nvPicPr>
        <p:blipFill>
          <a:blip r:embed="rId3"/>
          <a:stretch>
            <a:fillRect/>
          </a:stretch>
        </p:blipFill>
        <p:spPr>
          <a:xfrm>
            <a:off x="2783632" y="1151032"/>
            <a:ext cx="6624736" cy="4947410"/>
          </a:xfrm>
          <a:prstGeom prst="rect">
            <a:avLst/>
          </a:prstGeom>
        </p:spPr>
      </p:pic>
    </p:spTree>
    <p:extLst>
      <p:ext uri="{BB962C8B-B14F-4D97-AF65-F5344CB8AC3E}">
        <p14:creationId xmlns:p14="http://schemas.microsoft.com/office/powerpoint/2010/main" val="39479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Evolución a nivel mundial</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pic>
        <p:nvPicPr>
          <p:cNvPr id="14" name="Imagen 13" descr="Icono&#10;&#10;Descripción generada automáticamente">
            <a:extLst>
              <a:ext uri="{FF2B5EF4-FFF2-40B4-BE49-F238E27FC236}">
                <a16:creationId xmlns:a16="http://schemas.microsoft.com/office/drawing/2014/main" id="{FCAF4444-7EB9-BB97-A3C6-DEF9EEC55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067" y="1278676"/>
            <a:ext cx="1610002" cy="1610002"/>
          </a:xfrm>
          <a:prstGeom prst="rect">
            <a:avLst/>
          </a:prstGeom>
        </p:spPr>
      </p:pic>
      <p:sp>
        <p:nvSpPr>
          <p:cNvPr id="18" name="CuadroTexto 17">
            <a:extLst>
              <a:ext uri="{FF2B5EF4-FFF2-40B4-BE49-F238E27FC236}">
                <a16:creationId xmlns:a16="http://schemas.microsoft.com/office/drawing/2014/main" id="{14F79477-3233-80B5-2D69-6C632602A164}"/>
              </a:ext>
            </a:extLst>
          </p:cNvPr>
          <p:cNvSpPr txBox="1"/>
          <p:nvPr/>
        </p:nvSpPr>
        <p:spPr>
          <a:xfrm>
            <a:off x="292039" y="3196305"/>
            <a:ext cx="5478059" cy="2246769"/>
          </a:xfrm>
          <a:prstGeom prst="rect">
            <a:avLst/>
          </a:prstGeom>
          <a:noFill/>
        </p:spPr>
        <p:txBody>
          <a:bodyPr wrap="square" rtlCol="0">
            <a:spAutoFit/>
          </a:bodyPr>
          <a:lstStyle/>
          <a:p>
            <a:pPr algn="just"/>
            <a:r>
              <a:rPr lang="es-ES" sz="2000" dirty="0"/>
              <a:t>De las aproximadamente 140 metas que pueden evaluarse, la mitad presentan desviaciones moderadas o graves de la trayectoria deseada. Además, más del 30 % de estas metas no experimentaron ningún avance o, peor aún, retrocedieron por debajo de la línea de base de 2015. </a:t>
            </a:r>
          </a:p>
        </p:txBody>
      </p:sp>
      <p:sp>
        <p:nvSpPr>
          <p:cNvPr id="6" name="15 Rectángulo">
            <a:extLst>
              <a:ext uri="{FF2B5EF4-FFF2-40B4-BE49-F238E27FC236}">
                <a16:creationId xmlns:a16="http://schemas.microsoft.com/office/drawing/2014/main" id="{FDF43039-FAF9-3569-AEF7-1951FAD9B1CB}"/>
              </a:ext>
            </a:extLst>
          </p:cNvPr>
          <p:cNvSpPr/>
          <p:nvPr/>
        </p:nvSpPr>
        <p:spPr>
          <a:xfrm>
            <a:off x="6096000" y="863000"/>
            <a:ext cx="45719" cy="568572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 name="Imagen 19" descr="Icono&#10;&#10;Descripción generada automáticamente">
            <a:extLst>
              <a:ext uri="{FF2B5EF4-FFF2-40B4-BE49-F238E27FC236}">
                <a16:creationId xmlns:a16="http://schemas.microsoft.com/office/drawing/2014/main" id="{4B50B6ED-659D-278E-6E3B-046508196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1021" y="1263352"/>
            <a:ext cx="1653132" cy="1653132"/>
          </a:xfrm>
          <a:prstGeom prst="rect">
            <a:avLst/>
          </a:prstGeom>
        </p:spPr>
      </p:pic>
      <p:sp>
        <p:nvSpPr>
          <p:cNvPr id="21" name="CuadroTexto 20">
            <a:extLst>
              <a:ext uri="{FF2B5EF4-FFF2-40B4-BE49-F238E27FC236}">
                <a16:creationId xmlns:a16="http://schemas.microsoft.com/office/drawing/2014/main" id="{A90D8C38-5146-F7FA-6AF1-494E7E2F1AF9}"/>
              </a:ext>
            </a:extLst>
          </p:cNvPr>
          <p:cNvSpPr txBox="1"/>
          <p:nvPr/>
        </p:nvSpPr>
        <p:spPr>
          <a:xfrm>
            <a:off x="6573767" y="3339871"/>
            <a:ext cx="5207640" cy="2246769"/>
          </a:xfrm>
          <a:prstGeom prst="rect">
            <a:avLst/>
          </a:prstGeom>
          <a:noFill/>
        </p:spPr>
        <p:txBody>
          <a:bodyPr wrap="square" rtlCol="0">
            <a:spAutoFit/>
          </a:bodyPr>
          <a:lstStyle/>
          <a:p>
            <a:pPr algn="just"/>
            <a:r>
              <a:rPr lang="es-ES" sz="2000" dirty="0"/>
              <a:t>La demanda de datos sin precedentes impulsada por la Agenda 2030 ha actuado como catalizador de la innovación en materia de datos. Los institutos nacionales de estadística desempeñan cada vez más un papel de coordinación, pero los problemas persisten.</a:t>
            </a:r>
          </a:p>
          <a:p>
            <a:pPr algn="just"/>
            <a:endParaRPr lang="es-ES" sz="2000" dirty="0"/>
          </a:p>
        </p:txBody>
      </p:sp>
    </p:spTree>
    <p:extLst>
      <p:ext uri="{BB962C8B-B14F-4D97-AF65-F5344CB8AC3E}">
        <p14:creationId xmlns:p14="http://schemas.microsoft.com/office/powerpoint/2010/main" val="349169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Informes de progreso</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4209A720-24D3-F343-6E42-FCFF57F8B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pic>
        <p:nvPicPr>
          <p:cNvPr id="8" name="Imagen 7">
            <a:extLst>
              <a:ext uri="{FF2B5EF4-FFF2-40B4-BE49-F238E27FC236}">
                <a16:creationId xmlns:a16="http://schemas.microsoft.com/office/drawing/2014/main" id="{C236A680-D021-7AC1-4F16-84A3EAF9E2A8}"/>
              </a:ext>
            </a:extLst>
          </p:cNvPr>
          <p:cNvPicPr>
            <a:picLocks noChangeAspect="1"/>
          </p:cNvPicPr>
          <p:nvPr/>
        </p:nvPicPr>
        <p:blipFill>
          <a:blip r:embed="rId3"/>
          <a:stretch>
            <a:fillRect/>
          </a:stretch>
        </p:blipFill>
        <p:spPr>
          <a:xfrm>
            <a:off x="695400" y="1139754"/>
            <a:ext cx="7870078" cy="4912161"/>
          </a:xfrm>
          <a:prstGeom prst="rect">
            <a:avLst/>
          </a:prstGeom>
        </p:spPr>
      </p:pic>
      <p:sp>
        <p:nvSpPr>
          <p:cNvPr id="10" name="CuadroTexto 9">
            <a:extLst>
              <a:ext uri="{FF2B5EF4-FFF2-40B4-BE49-F238E27FC236}">
                <a16:creationId xmlns:a16="http://schemas.microsoft.com/office/drawing/2014/main" id="{2993867C-65B9-0412-D549-504CD7EFAC7C}"/>
              </a:ext>
            </a:extLst>
          </p:cNvPr>
          <p:cNvSpPr txBox="1"/>
          <p:nvPr/>
        </p:nvSpPr>
        <p:spPr>
          <a:xfrm>
            <a:off x="8317645" y="1456760"/>
            <a:ext cx="3240360" cy="923330"/>
          </a:xfrm>
          <a:prstGeom prst="rect">
            <a:avLst/>
          </a:prstGeom>
          <a:noFill/>
        </p:spPr>
        <p:txBody>
          <a:bodyPr wrap="square">
            <a:spAutoFit/>
          </a:bodyPr>
          <a:lstStyle/>
          <a:p>
            <a:r>
              <a:rPr lang="es-ES" dirty="0">
                <a:hlinkClick r:id="rId4"/>
              </a:rPr>
              <a:t>https://www.un.org/sustainabledevelopment/es/progress-report/</a:t>
            </a:r>
            <a:r>
              <a:rPr lang="es-ES" dirty="0"/>
              <a:t> </a:t>
            </a:r>
          </a:p>
        </p:txBody>
      </p:sp>
      <p:pic>
        <p:nvPicPr>
          <p:cNvPr id="15" name="Imagen 14" descr="Icono&#10;&#10;Descripción generada automáticamente">
            <a:extLst>
              <a:ext uri="{FF2B5EF4-FFF2-40B4-BE49-F238E27FC236}">
                <a16:creationId xmlns:a16="http://schemas.microsoft.com/office/drawing/2014/main" id="{1DB0ECE7-7083-4E93-E768-0939A6444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326" y="2170576"/>
            <a:ext cx="903306" cy="903306"/>
          </a:xfrm>
          <a:prstGeom prst="rect">
            <a:avLst/>
          </a:prstGeom>
        </p:spPr>
      </p:pic>
      <p:sp>
        <p:nvSpPr>
          <p:cNvPr id="17" name="CuadroTexto 16">
            <a:extLst>
              <a:ext uri="{FF2B5EF4-FFF2-40B4-BE49-F238E27FC236}">
                <a16:creationId xmlns:a16="http://schemas.microsoft.com/office/drawing/2014/main" id="{27730B54-D88F-B2D9-CA0C-0348D0629E20}"/>
              </a:ext>
            </a:extLst>
          </p:cNvPr>
          <p:cNvSpPr txBox="1"/>
          <p:nvPr/>
        </p:nvSpPr>
        <p:spPr>
          <a:xfrm>
            <a:off x="8317645" y="3950263"/>
            <a:ext cx="3466988" cy="1200329"/>
          </a:xfrm>
          <a:prstGeom prst="rect">
            <a:avLst/>
          </a:prstGeom>
          <a:noFill/>
        </p:spPr>
        <p:txBody>
          <a:bodyPr wrap="square">
            <a:spAutoFit/>
          </a:bodyPr>
          <a:lstStyle/>
          <a:p>
            <a:r>
              <a:rPr lang="es-ES" dirty="0">
                <a:hlinkClick r:id="rId6"/>
              </a:rPr>
              <a:t>https://unstats.un.org/sdgs/report/2023/The-Sustainable-Development-Goals-Report-2023_Spanish.pdf</a:t>
            </a:r>
            <a:r>
              <a:rPr lang="es-ES" dirty="0"/>
              <a:t> </a:t>
            </a:r>
          </a:p>
        </p:txBody>
      </p:sp>
      <p:pic>
        <p:nvPicPr>
          <p:cNvPr id="18" name="Imagen 17" descr="Icono&#10;&#10;Descripción generada automáticamente">
            <a:extLst>
              <a:ext uri="{FF2B5EF4-FFF2-40B4-BE49-F238E27FC236}">
                <a16:creationId xmlns:a16="http://schemas.microsoft.com/office/drawing/2014/main" id="{E6AE6E76-60A1-F3BE-956E-1F3A50634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6352" y="4849555"/>
            <a:ext cx="903306" cy="903306"/>
          </a:xfrm>
          <a:prstGeom prst="rect">
            <a:avLst/>
          </a:prstGeom>
        </p:spPr>
      </p:pic>
    </p:spTree>
    <p:extLst>
      <p:ext uri="{BB962C8B-B14F-4D97-AF65-F5344CB8AC3E}">
        <p14:creationId xmlns:p14="http://schemas.microsoft.com/office/powerpoint/2010/main" val="284405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Informes Nacionales Voluntarios - INV</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BA267D7A-99D8-E30B-5B07-BC0544DC2DAB}"/>
              </a:ext>
            </a:extLst>
          </p:cNvPr>
          <p:cNvSpPr txBox="1"/>
          <p:nvPr/>
        </p:nvSpPr>
        <p:spPr>
          <a:xfrm>
            <a:off x="7332401" y="1302147"/>
            <a:ext cx="4357599" cy="1631216"/>
          </a:xfrm>
          <a:prstGeom prst="rect">
            <a:avLst/>
          </a:prstGeom>
          <a:noFill/>
        </p:spPr>
        <p:txBody>
          <a:bodyPr wrap="square">
            <a:spAutoFit/>
          </a:bodyPr>
          <a:lstStyle/>
          <a:p>
            <a:r>
              <a:rPr lang="es-ES" sz="2000" b="0" i="0" dirty="0">
                <a:effectLst/>
                <a:latin typeface="+mj-lt"/>
              </a:rPr>
              <a:t>En América Latina y el Caribe, 32 países presentaron su INV ante el FPAN/ HLPF* en Nueva York entre 2016 y 2023, incluyendo a </a:t>
            </a:r>
            <a:r>
              <a:rPr lang="es-ES" sz="2000" b="1" i="0" dirty="0">
                <a:effectLst/>
                <a:latin typeface="+mj-lt"/>
              </a:rPr>
              <a:t>18 países </a:t>
            </a:r>
            <a:r>
              <a:rPr lang="es-ES" sz="2000" b="0" i="0" dirty="0">
                <a:effectLst/>
                <a:latin typeface="+mj-lt"/>
              </a:rPr>
              <a:t>que presentaron su INV más de una vez.</a:t>
            </a:r>
            <a:endParaRPr lang="es-ES" sz="2000" dirty="0">
              <a:latin typeface="+mj-lt"/>
            </a:endParaRPr>
          </a:p>
        </p:txBody>
      </p:sp>
      <p:pic>
        <p:nvPicPr>
          <p:cNvPr id="10" name="Imagen 9">
            <a:extLst>
              <a:ext uri="{FF2B5EF4-FFF2-40B4-BE49-F238E27FC236}">
                <a16:creationId xmlns:a16="http://schemas.microsoft.com/office/drawing/2014/main" id="{25D8FBFE-0EA7-359A-FCAB-2ABE698F962E}"/>
              </a:ext>
            </a:extLst>
          </p:cNvPr>
          <p:cNvPicPr>
            <a:picLocks noChangeAspect="1"/>
          </p:cNvPicPr>
          <p:nvPr/>
        </p:nvPicPr>
        <p:blipFill>
          <a:blip r:embed="rId4"/>
          <a:stretch>
            <a:fillRect/>
          </a:stretch>
        </p:blipFill>
        <p:spPr>
          <a:xfrm>
            <a:off x="370249" y="1291515"/>
            <a:ext cx="6589847" cy="4869304"/>
          </a:xfrm>
          <a:prstGeom prst="rect">
            <a:avLst/>
          </a:prstGeom>
        </p:spPr>
      </p:pic>
      <p:sp>
        <p:nvSpPr>
          <p:cNvPr id="13" name="CuadroTexto 12">
            <a:extLst>
              <a:ext uri="{FF2B5EF4-FFF2-40B4-BE49-F238E27FC236}">
                <a16:creationId xmlns:a16="http://schemas.microsoft.com/office/drawing/2014/main" id="{3DBC1013-737E-88CF-CA12-5444708225F3}"/>
              </a:ext>
            </a:extLst>
          </p:cNvPr>
          <p:cNvSpPr txBox="1"/>
          <p:nvPr/>
        </p:nvSpPr>
        <p:spPr>
          <a:xfrm rot="10800000" flipV="1">
            <a:off x="7366904" y="5357768"/>
            <a:ext cx="4004698" cy="646331"/>
          </a:xfrm>
          <a:prstGeom prst="rect">
            <a:avLst/>
          </a:prstGeom>
          <a:noFill/>
        </p:spPr>
        <p:txBody>
          <a:bodyPr wrap="square">
            <a:spAutoFit/>
          </a:bodyPr>
          <a:lstStyle/>
          <a:p>
            <a:r>
              <a:rPr lang="es-ES" dirty="0">
                <a:hlinkClick r:id="rId5"/>
              </a:rPr>
              <a:t>https://agenda2030lac.org/es/informes-nacionales-voluntarios-inv</a:t>
            </a:r>
            <a:r>
              <a:rPr lang="es-ES" dirty="0"/>
              <a:t> </a:t>
            </a:r>
          </a:p>
        </p:txBody>
      </p:sp>
      <p:pic>
        <p:nvPicPr>
          <p:cNvPr id="14" name="Imagen 13" descr="Icono&#10;&#10;Descripción generada automáticamente">
            <a:extLst>
              <a:ext uri="{FF2B5EF4-FFF2-40B4-BE49-F238E27FC236}">
                <a16:creationId xmlns:a16="http://schemas.microsoft.com/office/drawing/2014/main" id="{06ED5C8B-2B4D-74BF-930D-FC21CF9F31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7902" y="5371905"/>
            <a:ext cx="646332" cy="646332"/>
          </a:xfrm>
          <a:prstGeom prst="rect">
            <a:avLst/>
          </a:prstGeom>
        </p:spPr>
      </p:pic>
      <p:sp>
        <p:nvSpPr>
          <p:cNvPr id="16" name="CuadroTexto 15">
            <a:extLst>
              <a:ext uri="{FF2B5EF4-FFF2-40B4-BE49-F238E27FC236}">
                <a16:creationId xmlns:a16="http://schemas.microsoft.com/office/drawing/2014/main" id="{32FBCFE9-B4C2-6D6B-A80A-E3E07B469AD1}"/>
              </a:ext>
            </a:extLst>
          </p:cNvPr>
          <p:cNvSpPr txBox="1"/>
          <p:nvPr/>
        </p:nvSpPr>
        <p:spPr>
          <a:xfrm>
            <a:off x="7323621" y="3221949"/>
            <a:ext cx="4836376" cy="1938992"/>
          </a:xfrm>
          <a:prstGeom prst="rect">
            <a:avLst/>
          </a:prstGeom>
          <a:noFill/>
        </p:spPr>
        <p:txBody>
          <a:bodyPr wrap="square">
            <a:spAutoFit/>
          </a:bodyPr>
          <a:lstStyle/>
          <a:p>
            <a:r>
              <a:rPr lang="es-ES" sz="2000" b="0" i="0" dirty="0">
                <a:effectLst/>
                <a:latin typeface="+mj-lt"/>
              </a:rPr>
              <a:t>Los INV facilitan compartir éxitos, desafíos y lecciones para avanzar en la Agenda 2030, fortaleciendo políticas e instituciones, movilizando apoyo de múltiples partes interesadas y fomentando alianzas para implementar los ODS.</a:t>
            </a:r>
            <a:endParaRPr lang="es-ES" sz="2000" dirty="0">
              <a:latin typeface="+mj-lt"/>
            </a:endParaRPr>
          </a:p>
        </p:txBody>
      </p:sp>
    </p:spTree>
    <p:extLst>
      <p:ext uri="{BB962C8B-B14F-4D97-AF65-F5344CB8AC3E}">
        <p14:creationId xmlns:p14="http://schemas.microsoft.com/office/powerpoint/2010/main" val="352755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Cómo se comunica el ámbito de las Drogas en los informes</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BA267D7A-99D8-E30B-5B07-BC0544DC2DAB}"/>
              </a:ext>
            </a:extLst>
          </p:cNvPr>
          <p:cNvSpPr txBox="1"/>
          <p:nvPr/>
        </p:nvSpPr>
        <p:spPr>
          <a:xfrm>
            <a:off x="191344" y="1003302"/>
            <a:ext cx="11449272" cy="1261884"/>
          </a:xfrm>
          <a:prstGeom prst="rect">
            <a:avLst/>
          </a:prstGeom>
          <a:noFill/>
        </p:spPr>
        <p:txBody>
          <a:bodyPr wrap="square">
            <a:spAutoFit/>
          </a:bodyPr>
          <a:lstStyle/>
          <a:p>
            <a:pPr rtl="0">
              <a:spcBef>
                <a:spcPts val="0"/>
              </a:spcBef>
              <a:spcAft>
                <a:spcPts val="0"/>
              </a:spcAft>
            </a:pPr>
            <a:r>
              <a:rPr lang="es-ES" dirty="0">
                <a:solidFill>
                  <a:srgbClr val="000000"/>
                </a:solidFill>
                <a:latin typeface="Arial" panose="020B0604020202020204" pitchFamily="34" charset="0"/>
              </a:rPr>
              <a:t>Si h</a:t>
            </a:r>
            <a:r>
              <a:rPr lang="es-ES" sz="1800" b="0" i="0" u="none" strike="noStrike" dirty="0">
                <a:solidFill>
                  <a:srgbClr val="000000"/>
                </a:solidFill>
                <a:effectLst/>
                <a:latin typeface="Arial" panose="020B0604020202020204" pitchFamily="34" charset="0"/>
              </a:rPr>
              <a:t>acemos una búsqueda básica de la palabra “</a:t>
            </a:r>
            <a:r>
              <a:rPr lang="es-ES" sz="1800" b="0" i="1" u="none" strike="noStrike" dirty="0">
                <a:solidFill>
                  <a:srgbClr val="000000"/>
                </a:solidFill>
                <a:effectLst/>
                <a:latin typeface="Arial" panose="020B0604020202020204" pitchFamily="34" charset="0"/>
              </a:rPr>
              <a:t>droga</a:t>
            </a:r>
            <a:r>
              <a:rPr lang="es-ES" sz="1800" b="0" i="0" u="none" strike="noStrike" dirty="0">
                <a:solidFill>
                  <a:srgbClr val="000000"/>
                </a:solidFill>
                <a:effectLst/>
                <a:latin typeface="Arial" panose="020B0604020202020204" pitchFamily="34" charset="0"/>
              </a:rPr>
              <a:t>” en algunos de los Informes Nacionales Voluntarios, se ve que dentro de la Agenda 2030 no se otorga mucha importancia:</a:t>
            </a:r>
            <a:endParaRPr lang="es-ES" sz="2000" b="0" dirty="0">
              <a:effectLst/>
            </a:endParaRPr>
          </a:p>
          <a:p>
            <a:br>
              <a:rPr lang="es-ES" sz="2000" dirty="0"/>
            </a:br>
            <a:endParaRPr lang="es-ES" sz="2000" dirty="0">
              <a:latin typeface="+mj-lt"/>
            </a:endParaRPr>
          </a:p>
        </p:txBody>
      </p:sp>
      <p:pic>
        <p:nvPicPr>
          <p:cNvPr id="14" name="Imagen 13" descr="Icono&#10;&#10;Descripción generada automáticamente">
            <a:extLst>
              <a:ext uri="{FF2B5EF4-FFF2-40B4-BE49-F238E27FC236}">
                <a16:creationId xmlns:a16="http://schemas.microsoft.com/office/drawing/2014/main" id="{06ED5C8B-2B4D-74BF-930D-FC21CF9F3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7902" y="5371905"/>
            <a:ext cx="646332" cy="646332"/>
          </a:xfrm>
          <a:prstGeom prst="rect">
            <a:avLst/>
          </a:prstGeom>
        </p:spPr>
      </p:pic>
      <p:sp>
        <p:nvSpPr>
          <p:cNvPr id="4" name="AutoShape 2">
            <a:extLst>
              <a:ext uri="{FF2B5EF4-FFF2-40B4-BE49-F238E27FC236}">
                <a16:creationId xmlns:a16="http://schemas.microsoft.com/office/drawing/2014/main" id="{7CC8BE16-930F-C57B-C8DD-CA5576C71522}"/>
              </a:ext>
            </a:extLst>
          </p:cNvPr>
          <p:cNvSpPr>
            <a:spLocks noChangeAspect="1" noChangeArrowheads="1"/>
          </p:cNvSpPr>
          <p:nvPr/>
        </p:nvSpPr>
        <p:spPr bwMode="auto">
          <a:xfrm>
            <a:off x="3228975" y="1657350"/>
            <a:ext cx="57340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a:extLst>
              <a:ext uri="{FF2B5EF4-FFF2-40B4-BE49-F238E27FC236}">
                <a16:creationId xmlns:a16="http://schemas.microsoft.com/office/drawing/2014/main" id="{B0626006-BFA3-9495-DDA9-5F587C53B56F}"/>
              </a:ext>
            </a:extLst>
          </p:cNvPr>
          <p:cNvPicPr>
            <a:picLocks noChangeAspect="1"/>
          </p:cNvPicPr>
          <p:nvPr/>
        </p:nvPicPr>
        <p:blipFill>
          <a:blip r:embed="rId5"/>
          <a:stretch>
            <a:fillRect/>
          </a:stretch>
        </p:blipFill>
        <p:spPr>
          <a:xfrm>
            <a:off x="2533153" y="1916832"/>
            <a:ext cx="7125694" cy="4134427"/>
          </a:xfrm>
          <a:prstGeom prst="rect">
            <a:avLst/>
          </a:prstGeom>
        </p:spPr>
      </p:pic>
    </p:spTree>
    <p:extLst>
      <p:ext uri="{BB962C8B-B14F-4D97-AF65-F5344CB8AC3E}">
        <p14:creationId xmlns:p14="http://schemas.microsoft.com/office/powerpoint/2010/main" val="401483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inco años después los ODS aún lejos de ser una prioridad para las empresas  | ComunicarSe">
            <a:extLst>
              <a:ext uri="{FF2B5EF4-FFF2-40B4-BE49-F238E27FC236}">
                <a16:creationId xmlns:a16="http://schemas.microsoft.com/office/drawing/2014/main" id="{EE8B1718-2F00-C080-7ECB-0A808ECD8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830" y="4181936"/>
            <a:ext cx="4111865" cy="241229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Los Objetivos de Desarrollo Sostenible (ODS)</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BA267D7A-99D8-E30B-5B07-BC0544DC2DAB}"/>
              </a:ext>
            </a:extLst>
          </p:cNvPr>
          <p:cNvSpPr txBox="1"/>
          <p:nvPr/>
        </p:nvSpPr>
        <p:spPr>
          <a:xfrm>
            <a:off x="6600059" y="1032266"/>
            <a:ext cx="5161010" cy="1938992"/>
          </a:xfrm>
          <a:prstGeom prst="rect">
            <a:avLst/>
          </a:prstGeom>
          <a:noFill/>
        </p:spPr>
        <p:txBody>
          <a:bodyPr wrap="square">
            <a:spAutoFit/>
          </a:bodyPr>
          <a:lstStyle/>
          <a:p>
            <a:r>
              <a:rPr lang="es-ES" sz="2000" b="0" i="0" dirty="0">
                <a:effectLst/>
                <a:latin typeface="+mj-lt"/>
              </a:rPr>
              <a:t>ODS son una guía, un mapa que permitirá a las empresas identificar si su impacto social, económico y medioambiental aporta valor a la sociedad, y en consecuencia fortalecer su reputación y sus relaciones con los distintos grupos de interés.</a:t>
            </a:r>
            <a:endParaRPr lang="es-ES" sz="2000" dirty="0">
              <a:latin typeface="+mj-lt"/>
            </a:endParaRPr>
          </a:p>
        </p:txBody>
      </p:sp>
      <p:pic>
        <p:nvPicPr>
          <p:cNvPr id="1028" name="Picture 4" descr="OEI | Secretaría General | Noticias | La OEI y el Ministerio de Educación  de España premiarán escuelas que fomenten los ODS en Iberoamérica">
            <a:extLst>
              <a:ext uri="{FF2B5EF4-FFF2-40B4-BE49-F238E27FC236}">
                <a16:creationId xmlns:a16="http://schemas.microsoft.com/office/drawing/2014/main" id="{B9AE3C2F-4D16-BD88-6E58-5F38BDFA66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432" y="976200"/>
            <a:ext cx="4376117" cy="2156788"/>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a:extLst>
              <a:ext uri="{FF2B5EF4-FFF2-40B4-BE49-F238E27FC236}">
                <a16:creationId xmlns:a16="http://schemas.microsoft.com/office/drawing/2014/main" id="{7ABF2A26-E499-1112-297B-102EC9555352}"/>
              </a:ext>
            </a:extLst>
          </p:cNvPr>
          <p:cNvSpPr txBox="1">
            <a:spLocks/>
          </p:cNvSpPr>
          <p:nvPr/>
        </p:nvSpPr>
        <p:spPr>
          <a:xfrm>
            <a:off x="0" y="3394347"/>
            <a:ext cx="12192000" cy="661331"/>
          </a:xfrm>
          <a:prstGeom prst="rect">
            <a:avLst/>
          </a:prstGeom>
          <a:solidFill>
            <a:srgbClr val="005E5D"/>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800" b="1" dirty="0">
                <a:solidFill>
                  <a:schemeClr val="bg1"/>
                </a:solidFill>
                <a:latin typeface="Montserrat" pitchFamily="2" charset="0"/>
                <a:cs typeface="Arial" pitchFamily="34" charset="0"/>
              </a:rPr>
              <a:t>¿Por qué son importantes los ODS para las entidades?</a:t>
            </a:r>
          </a:p>
        </p:txBody>
      </p:sp>
      <p:sp>
        <p:nvSpPr>
          <p:cNvPr id="6" name="CuadroTexto 5">
            <a:extLst>
              <a:ext uri="{FF2B5EF4-FFF2-40B4-BE49-F238E27FC236}">
                <a16:creationId xmlns:a16="http://schemas.microsoft.com/office/drawing/2014/main" id="{88C22EFC-D837-BADE-4E17-F025B7954A64}"/>
              </a:ext>
            </a:extLst>
          </p:cNvPr>
          <p:cNvSpPr txBox="1"/>
          <p:nvPr/>
        </p:nvSpPr>
        <p:spPr>
          <a:xfrm>
            <a:off x="493750" y="4305198"/>
            <a:ext cx="5579096" cy="1938992"/>
          </a:xfrm>
          <a:prstGeom prst="rect">
            <a:avLst/>
          </a:prstGeom>
          <a:noFill/>
        </p:spPr>
        <p:txBody>
          <a:bodyPr wrap="square">
            <a:spAutoFit/>
          </a:bodyPr>
          <a:lstStyle/>
          <a:p>
            <a:r>
              <a:rPr lang="es-ES" sz="2000" b="0" i="0" dirty="0">
                <a:effectLst/>
                <a:latin typeface="+mj-lt"/>
              </a:rPr>
              <a:t>Los ODS son una llamada a todos los países y partes interesadas a colaborar dentro de un marco de las alianzas y al sector privado a prestar su ayuda económica y contribuir a crear unas relaciones laborales basadas en la justicia y la libertad. Esto, sin duda, contribuirá a la paz en todas las naciones</a:t>
            </a:r>
            <a:endParaRPr lang="es-ES" sz="2000" dirty="0">
              <a:latin typeface="+mj-lt"/>
            </a:endParaRPr>
          </a:p>
        </p:txBody>
      </p:sp>
    </p:spTree>
    <p:extLst>
      <p:ext uri="{BB962C8B-B14F-4D97-AF65-F5344CB8AC3E}">
        <p14:creationId xmlns:p14="http://schemas.microsoft.com/office/powerpoint/2010/main" val="26870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863000"/>
          </a:xfrm>
          <a:solidFill>
            <a:srgbClr val="005E5D"/>
          </a:solidFill>
          <a:ln>
            <a:noFill/>
          </a:ln>
        </p:spPr>
        <p:txBody>
          <a:bodyPr vert="horz" lIns="91440" tIns="45720" rIns="91440" bIns="45720" rtlCol="0" anchor="ctr">
            <a:normAutofit/>
          </a:bodyPr>
          <a:lstStyle/>
          <a:p>
            <a:pPr algn="l"/>
            <a:r>
              <a:rPr lang="es-ES" sz="2800" b="1" dirty="0">
                <a:solidFill>
                  <a:schemeClr val="bg1"/>
                </a:solidFill>
                <a:latin typeface="Montserrat" pitchFamily="2" charset="0"/>
                <a:cs typeface="Arial" pitchFamily="34" charset="0"/>
              </a:rPr>
              <a:t>Beneficios de integrar los ODS en la gestión de tu empresa</a:t>
            </a:r>
          </a:p>
        </p:txBody>
      </p:sp>
      <p:sp>
        <p:nvSpPr>
          <p:cNvPr id="12" name="15 Rectángulo">
            <a:extLst>
              <a:ext uri="{FF2B5EF4-FFF2-40B4-BE49-F238E27FC236}">
                <a16:creationId xmlns:a16="http://schemas.microsoft.com/office/drawing/2014/main" id="{B20B1C10-9989-4204-A4C5-E8B100176F0E}"/>
              </a:ext>
            </a:extLst>
          </p:cNvPr>
          <p:cNvSpPr/>
          <p:nvPr/>
        </p:nvSpPr>
        <p:spPr>
          <a:xfrm rot="5400000">
            <a:off x="5198968" y="1294743"/>
            <a:ext cx="45719" cy="10443654"/>
          </a:xfrm>
          <a:prstGeom prst="rect">
            <a:avLst/>
          </a:prstGeom>
          <a:solidFill>
            <a:srgbClr val="005E5D"/>
          </a:solidFill>
          <a:ln>
            <a:solidFill>
              <a:srgbClr val="005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ángulo 2"/>
          <p:cNvSpPr/>
          <p:nvPr/>
        </p:nvSpPr>
        <p:spPr>
          <a:xfrm>
            <a:off x="551384" y="1556792"/>
            <a:ext cx="11089232" cy="1379288"/>
          </a:xfrm>
          <a:prstGeom prst="rect">
            <a:avLst/>
          </a:prstGeom>
        </p:spPr>
        <p:txBody>
          <a:bodyPr wrap="square">
            <a:spAutoFit/>
          </a:bodyPr>
          <a:lstStyle/>
          <a:p>
            <a:pPr algn="just">
              <a:lnSpc>
                <a:spcPct val="107000"/>
              </a:lnSpc>
              <a:spcAft>
                <a:spcPts val="0"/>
              </a:spcAft>
            </a:pPr>
            <a:r>
              <a:rPr lang="es-419" sz="2400" b="1" dirty="0">
                <a:latin typeface="Montserrat" panose="02000505000000020004" pitchFamily="2" charset="0"/>
              </a:rPr>
              <a:t>  </a:t>
            </a:r>
          </a:p>
          <a:p>
            <a:pPr algn="just">
              <a:lnSpc>
                <a:spcPct val="107000"/>
              </a:lnSpc>
              <a:spcAft>
                <a:spcPts val="0"/>
              </a:spcAft>
            </a:pPr>
            <a:endParaRPr lang="es-419" sz="2400" b="1" dirty="0">
              <a:latin typeface="Montserrat" panose="02000505000000020004" pitchFamily="2" charset="0"/>
            </a:endParaRPr>
          </a:p>
          <a:p>
            <a:pPr algn="just">
              <a:lnSpc>
                <a:spcPct val="107000"/>
              </a:lnSpc>
              <a:spcAft>
                <a:spcPts val="0"/>
              </a:spcAft>
            </a:pPr>
            <a:endParaRPr lang="es-419" sz="3200" b="1" dirty="0">
              <a:latin typeface="Montserrat" panose="02000505000000020004" pitchFamily="2" charset="0"/>
            </a:endParaRPr>
          </a:p>
        </p:txBody>
      </p:sp>
      <p:pic>
        <p:nvPicPr>
          <p:cNvPr id="5" name="Imagen 4" descr="Logotipo&#10;&#10;Descripción generada automáticamente">
            <a:extLst>
              <a:ext uri="{FF2B5EF4-FFF2-40B4-BE49-F238E27FC236}">
                <a16:creationId xmlns:a16="http://schemas.microsoft.com/office/drawing/2014/main" id="{AD1D9366-C82E-9E7C-E4E9-7522722C4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204" y="5970260"/>
            <a:ext cx="1640796" cy="1041108"/>
          </a:xfrm>
          <a:prstGeom prst="rect">
            <a:avLst/>
          </a:prstGeom>
        </p:spPr>
      </p:pic>
      <p:sp>
        <p:nvSpPr>
          <p:cNvPr id="8" name="CuadroTexto 7">
            <a:extLst>
              <a:ext uri="{FF2B5EF4-FFF2-40B4-BE49-F238E27FC236}">
                <a16:creationId xmlns:a16="http://schemas.microsoft.com/office/drawing/2014/main" id="{BA267D7A-99D8-E30B-5B07-BC0544DC2DAB}"/>
              </a:ext>
            </a:extLst>
          </p:cNvPr>
          <p:cNvSpPr txBox="1"/>
          <p:nvPr/>
        </p:nvSpPr>
        <p:spPr>
          <a:xfrm>
            <a:off x="542782" y="2554970"/>
            <a:ext cx="4357599" cy="2246769"/>
          </a:xfrm>
          <a:prstGeom prst="rect">
            <a:avLst/>
          </a:prstGeom>
          <a:noFill/>
        </p:spPr>
        <p:txBody>
          <a:bodyPr wrap="square">
            <a:spAutoFit/>
          </a:bodyPr>
          <a:lstStyle/>
          <a:p>
            <a:pPr marL="342900" indent="-342900">
              <a:buFont typeface="Arial" panose="020B0604020202020204" pitchFamily="34" charset="0"/>
              <a:buChar char="•"/>
            </a:pPr>
            <a:r>
              <a:rPr lang="es-ES" sz="2000" b="0" i="0" dirty="0">
                <a:effectLst/>
                <a:latin typeface="+mj-lt"/>
              </a:rPr>
              <a:t>Atrae a nuevos grupos de interés.</a:t>
            </a:r>
          </a:p>
          <a:p>
            <a:pPr marL="342900" indent="-342900">
              <a:buFont typeface="Arial" panose="020B0604020202020204" pitchFamily="34" charset="0"/>
              <a:buChar char="•"/>
            </a:pPr>
            <a:r>
              <a:rPr lang="es-ES" sz="2000" b="0" i="0" dirty="0">
                <a:effectLst/>
                <a:latin typeface="+mj-lt"/>
              </a:rPr>
              <a:t>Ofrece nuevas oportunidades de negocio.</a:t>
            </a:r>
          </a:p>
          <a:p>
            <a:pPr marL="342900" indent="-342900">
              <a:buFont typeface="Arial" panose="020B0604020202020204" pitchFamily="34" charset="0"/>
              <a:buChar char="•"/>
            </a:pPr>
            <a:r>
              <a:rPr lang="es-ES" sz="2000" b="0" i="0" dirty="0">
                <a:effectLst/>
                <a:latin typeface="+mj-lt"/>
              </a:rPr>
              <a:t>Mejora la reputación e imagen externa de la organización. </a:t>
            </a:r>
          </a:p>
          <a:p>
            <a:pPr marL="342900" indent="-342900">
              <a:buFont typeface="Arial" panose="020B0604020202020204" pitchFamily="34" charset="0"/>
              <a:buChar char="•"/>
            </a:pPr>
            <a:r>
              <a:rPr lang="es-ES" sz="2000" b="0" i="0" dirty="0">
                <a:effectLst/>
                <a:latin typeface="+mj-lt"/>
              </a:rPr>
              <a:t>Incrementa la rentabilidad de la compañía y de sus inversores.</a:t>
            </a:r>
            <a:endParaRPr lang="es-ES" sz="2000" dirty="0">
              <a:latin typeface="+mj-lt"/>
            </a:endParaRPr>
          </a:p>
        </p:txBody>
      </p:sp>
      <p:pic>
        <p:nvPicPr>
          <p:cNvPr id="6" name="Imagen 5">
            <a:extLst>
              <a:ext uri="{FF2B5EF4-FFF2-40B4-BE49-F238E27FC236}">
                <a16:creationId xmlns:a16="http://schemas.microsoft.com/office/drawing/2014/main" id="{EB55507C-9BE6-7761-E595-05DED346F598}"/>
              </a:ext>
            </a:extLst>
          </p:cNvPr>
          <p:cNvPicPr>
            <a:picLocks noChangeAspect="1"/>
          </p:cNvPicPr>
          <p:nvPr/>
        </p:nvPicPr>
        <p:blipFill>
          <a:blip r:embed="rId4"/>
          <a:stretch>
            <a:fillRect/>
          </a:stretch>
        </p:blipFill>
        <p:spPr>
          <a:xfrm>
            <a:off x="4973192" y="1496192"/>
            <a:ext cx="6552728" cy="4336996"/>
          </a:xfrm>
          <a:prstGeom prst="rect">
            <a:avLst/>
          </a:prstGeom>
        </p:spPr>
      </p:pic>
    </p:spTree>
    <p:extLst>
      <p:ext uri="{BB962C8B-B14F-4D97-AF65-F5344CB8AC3E}">
        <p14:creationId xmlns:p14="http://schemas.microsoft.com/office/powerpoint/2010/main" val="498711719"/>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8069</TotalTime>
  <Words>1825</Words>
  <Application>Microsoft Office PowerPoint</Application>
  <PresentationFormat>Panorámica</PresentationFormat>
  <Paragraphs>119</Paragraphs>
  <Slides>14</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inherit</vt:lpstr>
      <vt:lpstr>Montserrat</vt:lpstr>
      <vt:lpstr>Roboto</vt:lpstr>
      <vt:lpstr>Tema de Office</vt:lpstr>
      <vt:lpstr>Conversatorio 1: situación de la Agenda 2030</vt:lpstr>
      <vt:lpstr>¿Dónde nos encontramos?</vt:lpstr>
      <vt:lpstr>Evolución a nivel mundial</vt:lpstr>
      <vt:lpstr>Evolución a nivel mundial</vt:lpstr>
      <vt:lpstr>Informes de progreso</vt:lpstr>
      <vt:lpstr>Informes Nacionales Voluntarios - INV</vt:lpstr>
      <vt:lpstr>Cómo se comunica el ámbito de las Drogas en los informes</vt:lpstr>
      <vt:lpstr>Los Objetivos de Desarrollo Sostenible (ODS)</vt:lpstr>
      <vt:lpstr>Beneficios de integrar los ODS en la gestión de tu empresa</vt:lpstr>
      <vt:lpstr>Los ODS en RIOD</vt:lpstr>
      <vt:lpstr>Los ODS en RIOD</vt:lpstr>
      <vt:lpstr>Los ODS en RIOD</vt:lpstr>
      <vt:lpstr>Los ODS en RIOD</vt:lpstr>
      <vt:lpstr>Los ODS en RIOD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Laia Rodríguez</dc:creator>
  <cp:keywords/>
  <dc:description/>
  <cp:lastModifiedBy>RIOD</cp:lastModifiedBy>
  <cp:revision>226</cp:revision>
  <dcterms:created xsi:type="dcterms:W3CDTF">2017-03-16T12:24:31Z</dcterms:created>
  <dcterms:modified xsi:type="dcterms:W3CDTF">2024-11-07T13:33:46Z</dcterms:modified>
  <cp:category/>
</cp:coreProperties>
</file>