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7"/>
  </p:notesMasterIdLst>
  <p:sldIdLst>
    <p:sldId id="272" r:id="rId2"/>
    <p:sldId id="269" r:id="rId3"/>
    <p:sldId id="270" r:id="rId4"/>
    <p:sldId id="271" r:id="rId5"/>
    <p:sldId id="260" r:id="rId6"/>
  </p:sldIdLst>
  <p:sldSz cx="7556500" cy="10693400"/>
  <p:notesSz cx="6858000" cy="9144000"/>
  <p:embeddedFontLst>
    <p:embeddedFont>
      <p:font typeface="Montserrat" pitchFamily="2" charset="0"/>
      <p:regular r:id="rId8"/>
      <p:bold r:id="rId9"/>
      <p:italic r:id="rId10"/>
      <p:boldItalic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5D"/>
    <a:srgbClr val="F1C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29" autoAdjust="0"/>
    <p:restoredTop sz="94622" autoAdjust="0"/>
  </p:normalViewPr>
  <p:slideViewPr>
    <p:cSldViewPr>
      <p:cViewPr varScale="1">
        <p:scale>
          <a:sx n="65" d="100"/>
          <a:sy n="65" d="100"/>
        </p:scale>
        <p:origin x="160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BD2D8D-FC8D-4AB1-AB85-E8914BB6C640}" type="datetimeFigureOut">
              <a:rPr lang="es-ES" smtClean="0"/>
              <a:t>25/03/2024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D1E44A-87A1-4F0A-A384-C1A9D26FD7F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839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0DF7E0-C422-4742-8707-7AEA0E67054D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10" Type="http://schemas.openxmlformats.org/officeDocument/2006/relationships/image" Target="../media/image7.png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microsoft.com/office/2007/relationships/hdphoto" Target="../media/hdphoto3.wdp"/><Relationship Id="rId3" Type="http://schemas.openxmlformats.org/officeDocument/2006/relationships/image" Target="../media/image10.png"/><Relationship Id="rId7" Type="http://schemas.openxmlformats.org/officeDocument/2006/relationships/hyperlink" Target="https://www.youtube.com/channel/UCDEUlQv5syfPFbk8E1r00Ow" TargetMode="External"/><Relationship Id="rId12" Type="http://schemas.openxmlformats.org/officeDocument/2006/relationships/image" Target="../media/image1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11" Type="http://schemas.microsoft.com/office/2007/relationships/hdphoto" Target="../media/hdphoto1.wdp"/><Relationship Id="rId5" Type="http://schemas.openxmlformats.org/officeDocument/2006/relationships/image" Target="../media/image12.png"/><Relationship Id="rId10" Type="http://schemas.openxmlformats.org/officeDocument/2006/relationships/image" Target="../media/image1.png"/><Relationship Id="rId4" Type="http://schemas.openxmlformats.org/officeDocument/2006/relationships/image" Target="../media/image11.png"/><Relationship Id="rId9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alphaModFix amt="5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aintBrush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-1" y="5424265"/>
            <a:ext cx="7048878" cy="4960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8" name="Grupo 17">
            <a:extLst>
              <a:ext uri="{FF2B5EF4-FFF2-40B4-BE49-F238E27FC236}">
                <a16:creationId xmlns:a16="http://schemas.microsoft.com/office/drawing/2014/main" id="{967BE0C4-05CD-5F66-593E-A377E252FA06}"/>
              </a:ext>
            </a:extLst>
          </p:cNvPr>
          <p:cNvGrpSpPr/>
          <p:nvPr/>
        </p:nvGrpSpPr>
        <p:grpSpPr>
          <a:xfrm>
            <a:off x="430627" y="2116342"/>
            <a:ext cx="6752667" cy="4715875"/>
            <a:chOff x="547149" y="1488272"/>
            <a:chExt cx="8579859" cy="5991936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738" t="11908" r="9131" b="16957"/>
            <a:stretch/>
          </p:blipFill>
          <p:spPr bwMode="auto">
            <a:xfrm>
              <a:off x="1817741" y="1488272"/>
              <a:ext cx="5832647" cy="27150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4" name="23 Rectángulo"/>
            <p:cNvSpPr/>
            <p:nvPr/>
          </p:nvSpPr>
          <p:spPr>
            <a:xfrm rot="5400000">
              <a:off x="4849372" y="166521"/>
              <a:ext cx="45722" cy="8509551"/>
            </a:xfrm>
            <a:prstGeom prst="rect">
              <a:avLst/>
            </a:prstGeom>
            <a:solidFill>
              <a:srgbClr val="F1C400"/>
            </a:solidFill>
            <a:ln>
              <a:solidFill>
                <a:srgbClr val="005E5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417" dirty="0"/>
            </a:p>
          </p:txBody>
        </p:sp>
        <p:sp>
          <p:nvSpPr>
            <p:cNvPr id="25" name="24 CuadroTexto"/>
            <p:cNvSpPr txBox="1"/>
            <p:nvPr/>
          </p:nvSpPr>
          <p:spPr>
            <a:xfrm>
              <a:off x="547149" y="4685043"/>
              <a:ext cx="8509552" cy="27951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574" b="1" dirty="0">
                  <a:solidFill>
                    <a:srgbClr val="005E5D"/>
                  </a:solidFill>
                  <a:latin typeface="Montserrat" panose="02000505000000020004" pitchFamily="2" charset="0"/>
                </a:rPr>
                <a:t>XXVI Seminario Iberoamericano sobre Drogas y Cooperación:</a:t>
              </a:r>
              <a:endParaRPr lang="es-ES" sz="472" b="1" dirty="0">
                <a:solidFill>
                  <a:srgbClr val="005E5D"/>
                </a:solidFill>
                <a:latin typeface="Montserrat" panose="02000505000000020004" pitchFamily="2" charset="0"/>
              </a:endParaRPr>
            </a:p>
            <a:p>
              <a:pPr algn="ctr"/>
              <a:r>
                <a:rPr lang="es-ES" sz="472" b="1" dirty="0">
                  <a:solidFill>
                    <a:srgbClr val="005E5D"/>
                  </a:solidFill>
                  <a:latin typeface="Montserrat" panose="02000505000000020004" pitchFamily="2" charset="0"/>
                </a:rPr>
                <a:t> </a:t>
              </a:r>
            </a:p>
            <a:p>
              <a:pPr algn="ctr"/>
              <a:r>
                <a:rPr lang="es-ES" sz="1574" b="1" i="1" dirty="0">
                  <a:solidFill>
                    <a:srgbClr val="005E5D"/>
                  </a:solidFill>
                  <a:latin typeface="Montserrat" panose="02000505000000020004" pitchFamily="2" charset="0"/>
                </a:rPr>
                <a:t>“Drogas e Interseccionalidad: repensando las inequidades</a:t>
              </a:r>
              <a:endParaRPr lang="es-ES" sz="1259" dirty="0"/>
            </a:p>
            <a:p>
              <a:pPr algn="ctr"/>
              <a:r>
                <a:rPr lang="es-ES" sz="1574" b="1" i="1" dirty="0">
                  <a:solidFill>
                    <a:srgbClr val="005E5D"/>
                  </a:solidFill>
                  <a:latin typeface="Montserrat" panose="02000505000000020004" pitchFamily="2" charset="0"/>
                </a:rPr>
                <a:t>con énfasis en niñeces, adolescencias y juventudes” </a:t>
              </a:r>
            </a:p>
            <a:p>
              <a:pPr algn="ctr"/>
              <a:endParaRPr lang="es-ES" sz="1574" i="1" dirty="0">
                <a:solidFill>
                  <a:srgbClr val="005E5D"/>
                </a:solidFill>
                <a:latin typeface="Montserrat" panose="02000505000000020004" pitchFamily="2" charset="0"/>
              </a:endParaRPr>
            </a:p>
            <a:p>
              <a:pPr algn="ctr"/>
              <a:r>
                <a:rPr lang="es-ES" sz="1102" dirty="0">
                  <a:solidFill>
                    <a:srgbClr val="005E5D"/>
                  </a:solidFill>
                  <a:latin typeface="Montserrat" panose="02000505000000020004" pitchFamily="2" charset="0"/>
                </a:rPr>
                <a:t>Centro de Formación de la Cooperación </a:t>
              </a:r>
            </a:p>
            <a:p>
              <a:pPr algn="ctr"/>
              <a:r>
                <a:rPr lang="es-ES" sz="1102" dirty="0">
                  <a:solidFill>
                    <a:srgbClr val="005E5D"/>
                  </a:solidFill>
                  <a:latin typeface="Montserrat" panose="02000505000000020004" pitchFamily="2" charset="0"/>
                </a:rPr>
                <a:t>Española en Santa Cruz de la Sierra, Bolivia</a:t>
              </a:r>
            </a:p>
            <a:p>
              <a:pPr algn="ctr"/>
              <a:endParaRPr lang="es-ES" sz="472" i="1" dirty="0">
                <a:solidFill>
                  <a:srgbClr val="005E5D"/>
                </a:solidFill>
                <a:latin typeface="Montserrat" panose="02000505000000020004" pitchFamily="2" charset="0"/>
              </a:endParaRPr>
            </a:p>
            <a:p>
              <a:pPr algn="ctr"/>
              <a:r>
                <a:rPr lang="es-ES" sz="1102" dirty="0">
                  <a:solidFill>
                    <a:srgbClr val="005E5D"/>
                  </a:solidFill>
                  <a:latin typeface="Montserrat" panose="02000505000000020004" pitchFamily="2" charset="0"/>
                </a:rPr>
                <a:t>Del 8 al 12 de abril de 2024</a:t>
              </a:r>
            </a:p>
            <a:p>
              <a:pPr algn="just"/>
              <a:endParaRPr lang="es-ES" sz="1574" i="1" dirty="0">
                <a:solidFill>
                  <a:srgbClr val="005E5D"/>
                </a:solidFill>
                <a:latin typeface="Montserrat" panose="02000505000000020004" pitchFamily="2" charset="0"/>
              </a:endParaRPr>
            </a:p>
            <a:p>
              <a:pPr algn="just"/>
              <a:endParaRPr lang="es-ES" sz="1574" dirty="0">
                <a:solidFill>
                  <a:srgbClr val="005E5D"/>
                </a:solidFill>
                <a:latin typeface="Montserrat" panose="02000505000000020004" pitchFamily="2" charset="0"/>
              </a:endParaRPr>
            </a:p>
          </p:txBody>
        </p:sp>
      </p:grpSp>
      <p:sp>
        <p:nvSpPr>
          <p:cNvPr id="36" name="1 Título"/>
          <p:cNvSpPr txBox="1">
            <a:spLocks/>
          </p:cNvSpPr>
          <p:nvPr/>
        </p:nvSpPr>
        <p:spPr>
          <a:xfrm>
            <a:off x="774583" y="8989629"/>
            <a:ext cx="1530170" cy="446825"/>
          </a:xfrm>
          <a:prstGeom prst="rect">
            <a:avLst/>
          </a:prstGeom>
        </p:spPr>
        <p:txBody>
          <a:bodyPr vert="horz" lIns="71967" tIns="35983" rIns="71967" bIns="35983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472"/>
              </a:spcAft>
            </a:pPr>
            <a:r>
              <a:rPr lang="es-ES" sz="866" b="1" dirty="0">
                <a:latin typeface="Montserrat" panose="02000505000000020004" pitchFamily="2" charset="0"/>
                <a:ea typeface="Microsoft JhengHei UI Light" panose="020B0304030504040204" pitchFamily="34" charset="-120"/>
                <a:cs typeface="Tahoma" panose="020B0604030504040204" pitchFamily="34" charset="0"/>
              </a:rPr>
              <a:t>Financiado por:</a:t>
            </a:r>
          </a:p>
        </p:txBody>
      </p:sp>
      <p:sp>
        <p:nvSpPr>
          <p:cNvPr id="38" name="1 Título"/>
          <p:cNvSpPr txBox="1">
            <a:spLocks/>
          </p:cNvSpPr>
          <p:nvPr/>
        </p:nvSpPr>
        <p:spPr>
          <a:xfrm>
            <a:off x="3707964" y="8983895"/>
            <a:ext cx="1841094" cy="447726"/>
          </a:xfrm>
          <a:prstGeom prst="rect">
            <a:avLst/>
          </a:prstGeom>
        </p:spPr>
        <p:txBody>
          <a:bodyPr vert="horz" lIns="71967" tIns="35983" rIns="71967" bIns="35983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472"/>
              </a:spcAft>
            </a:pPr>
            <a:r>
              <a:rPr lang="es-ES" sz="866" b="1" dirty="0">
                <a:latin typeface="Montserrat" panose="02000505000000020004" pitchFamily="2" charset="0"/>
                <a:ea typeface="Microsoft JhengHei UI Light" panose="020B0304030504040204" pitchFamily="34" charset="-120"/>
                <a:cs typeface="Tahoma" panose="020B0604030504040204" pitchFamily="34" charset="0"/>
              </a:rPr>
              <a:t>Colabora:</a:t>
            </a:r>
          </a:p>
        </p:txBody>
      </p:sp>
      <p:pic>
        <p:nvPicPr>
          <p:cNvPr id="45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7234" y="9557459"/>
            <a:ext cx="2068027" cy="457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85AF5A56-5A47-4CC5-5C63-C8DFB9EFFD8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15695" y="535309"/>
            <a:ext cx="2033708" cy="483711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4BF95361-2540-580E-C34A-A3C31F8AFEC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81842" y="573021"/>
            <a:ext cx="2497575" cy="408288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24DC51D9-2466-1F51-F042-CC488F6BAD9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30627" y="9431621"/>
            <a:ext cx="2817452" cy="675072"/>
          </a:xfrm>
          <a:prstGeom prst="rect">
            <a:avLst/>
          </a:prstGeom>
        </p:spPr>
      </p:pic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359" y="519903"/>
            <a:ext cx="1019782" cy="514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23 Rectángulo">
            <a:extLst>
              <a:ext uri="{FF2B5EF4-FFF2-40B4-BE49-F238E27FC236}">
                <a16:creationId xmlns:a16="http://schemas.microsoft.com/office/drawing/2014/main" id="{E69145B0-1C7B-C477-B832-088AF3EFAD90}"/>
              </a:ext>
            </a:extLst>
          </p:cNvPr>
          <p:cNvSpPr/>
          <p:nvPr/>
        </p:nvSpPr>
        <p:spPr>
          <a:xfrm>
            <a:off x="3742265" y="9143567"/>
            <a:ext cx="35985" cy="1080000"/>
          </a:xfrm>
          <a:prstGeom prst="rect">
            <a:avLst/>
          </a:prstGeom>
          <a:solidFill>
            <a:srgbClr val="F1C400"/>
          </a:solidFill>
          <a:ln>
            <a:solidFill>
              <a:srgbClr val="005E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417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9 CuadroTexto">
            <a:extLst>
              <a:ext uri="{FF2B5EF4-FFF2-40B4-BE49-F238E27FC236}">
                <a16:creationId xmlns:a16="http://schemas.microsoft.com/office/drawing/2014/main" id="{7F250D93-E297-4C6F-876C-825A37175771}"/>
              </a:ext>
            </a:extLst>
          </p:cNvPr>
          <p:cNvSpPr txBox="1"/>
          <p:nvPr/>
        </p:nvSpPr>
        <p:spPr>
          <a:xfrm>
            <a:off x="421177" y="1134831"/>
            <a:ext cx="6712955" cy="317182"/>
          </a:xfrm>
          <a:prstGeom prst="rect">
            <a:avLst/>
          </a:prstGeom>
          <a:solidFill>
            <a:srgbClr val="005E5D"/>
          </a:solidFill>
        </p:spPr>
        <p:txBody>
          <a:bodyPr wrap="square" lIns="100753" tIns="50377" rIns="100753" bIns="50377" rtlCol="0">
            <a:spAutoFit/>
          </a:bodyPr>
          <a:lstStyle/>
          <a:p>
            <a:pPr algn="ctr" fontAlgn="base"/>
            <a:r>
              <a:rPr lang="es-ES" sz="1400" b="1" dirty="0">
                <a:solidFill>
                  <a:srgbClr val="F1C400"/>
                </a:solidFill>
                <a:latin typeface="Montserrat" panose="02000505000000020004" pitchFamily="2" charset="0"/>
              </a:rPr>
              <a:t>Programa</a:t>
            </a:r>
          </a:p>
        </p:txBody>
      </p:sp>
      <p:sp>
        <p:nvSpPr>
          <p:cNvPr id="5" name="8 CuadroTexto">
            <a:extLst>
              <a:ext uri="{FF2B5EF4-FFF2-40B4-BE49-F238E27FC236}">
                <a16:creationId xmlns:a16="http://schemas.microsoft.com/office/drawing/2014/main" id="{A2719409-6444-48DC-9333-7A20D0E5F227}"/>
              </a:ext>
            </a:extLst>
          </p:cNvPr>
          <p:cNvSpPr txBox="1"/>
          <p:nvPr/>
        </p:nvSpPr>
        <p:spPr>
          <a:xfrm>
            <a:off x="419661" y="1536700"/>
            <a:ext cx="6714471" cy="306538"/>
          </a:xfrm>
          <a:prstGeom prst="rect">
            <a:avLst/>
          </a:prstGeom>
          <a:noFill/>
          <a:ln w="19050">
            <a:solidFill>
              <a:srgbClr val="005E5D"/>
            </a:solidFill>
          </a:ln>
        </p:spPr>
        <p:txBody>
          <a:bodyPr wrap="square" lIns="100753" tIns="50377" rIns="100753" bIns="50377" rtlCol="0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1000" b="1" dirty="0">
                <a:solidFill>
                  <a:srgbClr val="005E5D"/>
                </a:solidFill>
                <a:latin typeface="Montserrat" panose="02000505000000020004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Lunes, 8 de abril de 2024</a:t>
            </a:r>
            <a:endParaRPr lang="es-ES" sz="1000" dirty="0">
              <a:solidFill>
                <a:srgbClr val="005E5D"/>
              </a:solidFill>
              <a:latin typeface="Montserrat" panose="02000505000000020004" pitchFamily="2" charset="0"/>
              <a:ea typeface="Arial Unicode MS" panose="020B0604020202020204" pitchFamily="34" charset="-128"/>
            </a:endParaRPr>
          </a:p>
        </p:txBody>
      </p:sp>
      <p:pic>
        <p:nvPicPr>
          <p:cNvPr id="4" name="Imagen 3" descr="Logotipo&#10;&#10;Descripción generada automáticamente">
            <a:extLst>
              <a:ext uri="{FF2B5EF4-FFF2-40B4-BE49-F238E27FC236}">
                <a16:creationId xmlns:a16="http://schemas.microsoft.com/office/drawing/2014/main" id="{ADC6E61D-43BC-DEF2-410C-585F52F1F90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176"/>
          <a:stretch/>
        </p:blipFill>
        <p:spPr>
          <a:xfrm>
            <a:off x="5425395" y="149028"/>
            <a:ext cx="1676400" cy="663525"/>
          </a:xfrm>
          <a:prstGeom prst="rect">
            <a:avLst/>
          </a:prstGeom>
        </p:spPr>
      </p:pic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9692F133-E739-31BE-097D-F90ADF35DA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904789"/>
              </p:ext>
            </p:extLst>
          </p:nvPr>
        </p:nvGraphicFramePr>
        <p:xfrm>
          <a:off x="421200" y="1973533"/>
          <a:ext cx="6717177" cy="8176371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842450">
                  <a:extLst>
                    <a:ext uri="{9D8B030D-6E8A-4147-A177-3AD203B41FA5}">
                      <a16:colId xmlns:a16="http://schemas.microsoft.com/office/drawing/2014/main" val="1423331227"/>
                    </a:ext>
                  </a:extLst>
                </a:gridCol>
                <a:gridCol w="5874727">
                  <a:extLst>
                    <a:ext uri="{9D8B030D-6E8A-4147-A177-3AD203B41FA5}">
                      <a16:colId xmlns:a16="http://schemas.microsoft.com/office/drawing/2014/main" val="3637134014"/>
                    </a:ext>
                  </a:extLst>
                </a:gridCol>
              </a:tblGrid>
              <a:tr h="264049">
                <a:tc>
                  <a:txBody>
                    <a:bodyPr/>
                    <a:lstStyle/>
                    <a:p>
                      <a:pPr marL="90170" algn="ctr">
                        <a:lnSpc>
                          <a:spcPct val="150000"/>
                        </a:lnSpc>
                      </a:pPr>
                      <a:endParaRPr lang="es-ES" sz="800" b="1" dirty="0">
                        <a:effectLst/>
                        <a:latin typeface="Montserrat" pitchFamily="2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0170" algn="ctr">
                        <a:lnSpc>
                          <a:spcPct val="100000"/>
                        </a:lnSpc>
                      </a:pPr>
                      <a:r>
                        <a:rPr lang="es-ES" sz="800" b="1" dirty="0">
                          <a:effectLst/>
                          <a:latin typeface="Montserrat" pitchFamily="2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8:30 </a:t>
                      </a:r>
                    </a:p>
                    <a:p>
                      <a:pPr marL="90170" algn="l"/>
                      <a:endParaRPr lang="es-ES" sz="800" b="1" dirty="0">
                        <a:effectLst/>
                        <a:latin typeface="Montserrat" pitchFamily="2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/>
                      <a:r>
                        <a:rPr lang="es-ES" sz="800" u="sng" dirty="0">
                          <a:effectLst/>
                          <a:latin typeface="Montserrat" pitchFamily="2" charset="0"/>
                        </a:rPr>
                        <a:t>Recepción y acreditación.</a:t>
                      </a:r>
                    </a:p>
                  </a:txBody>
                  <a:tcPr marL="42431" marR="42431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7992605"/>
                  </a:ext>
                </a:extLst>
              </a:tr>
              <a:tr h="1918905">
                <a:tc>
                  <a:txBody>
                    <a:bodyPr/>
                    <a:lstStyle/>
                    <a:p>
                      <a:pPr marL="90170" algn="l"/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9:00 a 10:00 </a:t>
                      </a:r>
                      <a:endParaRPr lang="es-ES" sz="800" b="1" dirty="0">
                        <a:effectLst/>
                        <a:latin typeface="Montserrat" pitchFamily="2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/>
                      <a:endParaRPr lang="es-ES" sz="800" u="sng" dirty="0">
                        <a:effectLst/>
                        <a:latin typeface="Montserrat" pitchFamily="2" charset="0"/>
                      </a:endParaRPr>
                    </a:p>
                    <a:p>
                      <a:pPr marL="90170"/>
                      <a:r>
                        <a:rPr lang="es-ES" sz="800" u="sng" dirty="0">
                          <a:effectLst/>
                          <a:latin typeface="Montserrat" pitchFamily="2" charset="0"/>
                        </a:rPr>
                        <a:t>Inauguración.</a:t>
                      </a:r>
                    </a:p>
                    <a:p>
                      <a:pPr marL="90170"/>
                      <a:endParaRPr lang="es-ES" sz="800" u="sng" dirty="0">
                        <a:effectLst/>
                        <a:latin typeface="Montserrat" pitchFamily="2" charset="0"/>
                      </a:endParaRPr>
                    </a:p>
                    <a:p>
                      <a:pPr marL="90170"/>
                      <a:r>
                        <a:rPr lang="es-ES" sz="800" u="none" dirty="0">
                          <a:effectLst/>
                          <a:latin typeface="Montserrat" pitchFamily="2" charset="0"/>
                        </a:rPr>
                        <a:t>Saludo de bienvenida desde el Centro de Formación de la Cooperación Española de Santa Cruz de la Sierra - Bolivia</a:t>
                      </a:r>
                      <a:endParaRPr lang="es-ES" sz="800" u="none" kern="1200" dirty="0">
                        <a:solidFill>
                          <a:schemeClr val="tx1"/>
                        </a:solidFill>
                        <a:effectLst/>
                        <a:latin typeface="Montserrat" pitchFamily="2" charset="0"/>
                        <a:ea typeface="+mn-ea"/>
                        <a:cs typeface="+mn-cs"/>
                      </a:endParaRPr>
                    </a:p>
                    <a:p>
                      <a:pPr marL="90170"/>
                      <a:endParaRPr lang="es-ES" sz="800" dirty="0">
                        <a:effectLst/>
                        <a:latin typeface="Montserrat" pitchFamily="2" charset="0"/>
                      </a:endParaRPr>
                    </a:p>
                    <a:p>
                      <a:pPr marL="261620" indent="-171450">
                        <a:buFont typeface="Wingdings" panose="05000000000000000000" pitchFamily="2" charset="2"/>
                        <a:buChar char="§"/>
                      </a:pPr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Sra. Margarita Segura. </a:t>
                      </a:r>
                      <a:r>
                        <a:rPr lang="es-ES" sz="800" b="0" dirty="0">
                          <a:effectLst/>
                          <a:latin typeface="Montserrat" pitchFamily="2" charset="0"/>
                        </a:rPr>
                        <a:t>Jefa de servicio. Subdirección Gral. Relaciones Institucionales. DGPNSD. Ministerio de Sanidad de España.</a:t>
                      </a:r>
                    </a:p>
                    <a:p>
                      <a:pPr marL="261620" indent="-171450">
                        <a:buFont typeface="Wingdings" panose="05000000000000000000" pitchFamily="2" charset="2"/>
                        <a:buChar char="§"/>
                      </a:pPr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Sr. Embajador Adam </a:t>
                      </a:r>
                      <a:r>
                        <a:rPr lang="es-ES" sz="800" b="1" dirty="0" err="1">
                          <a:effectLst/>
                          <a:latin typeface="Montserrat" pitchFamily="2" charset="0"/>
                        </a:rPr>
                        <a:t>Namm</a:t>
                      </a:r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. </a:t>
                      </a:r>
                      <a:r>
                        <a:rPr lang="es-ES" sz="800" b="0" dirty="0">
                          <a:effectLst/>
                          <a:latin typeface="Montserrat" pitchFamily="2" charset="0"/>
                        </a:rPr>
                        <a:t>Secretario Ejecutivo, CICAD/OEA </a:t>
                      </a:r>
                    </a:p>
                    <a:p>
                      <a:pPr marL="261620" indent="-171450">
                        <a:buFont typeface="Wingdings" panose="05000000000000000000" pitchFamily="2" charset="2"/>
                        <a:buChar char="§"/>
                      </a:pPr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Sra. Nair Sánchez</a:t>
                      </a:r>
                      <a:r>
                        <a:rPr lang="es-ES" sz="800" b="0" dirty="0">
                          <a:effectLst/>
                          <a:latin typeface="Montserrat" pitchFamily="2" charset="0"/>
                        </a:rPr>
                        <a:t>. Directora Servicio Departamental de Políticas Sociales. Gobierno Autónomo Departamental de Santa Cruz. </a:t>
                      </a:r>
                      <a:r>
                        <a:rPr lang="es-ES" sz="800" b="1" dirty="0" err="1">
                          <a:effectLst/>
                          <a:latin typeface="Montserrat" pitchFamily="2" charset="0"/>
                        </a:rPr>
                        <a:t>tbc</a:t>
                      </a:r>
                      <a:endParaRPr lang="es-ES" sz="800" b="1" dirty="0">
                        <a:effectLst/>
                        <a:latin typeface="Montserrat" pitchFamily="2" charset="0"/>
                      </a:endParaRPr>
                    </a:p>
                    <a:p>
                      <a:pPr marL="261620" indent="-171450">
                        <a:buFont typeface="Wingdings" panose="05000000000000000000" pitchFamily="2" charset="2"/>
                        <a:buChar char="§"/>
                      </a:pPr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Dra. María del Carmen Calle. </a:t>
                      </a:r>
                      <a:r>
                        <a:rPr lang="es-ES" sz="800" b="0" dirty="0">
                          <a:effectLst/>
                          <a:latin typeface="Montserrat" pitchFamily="2" charset="0"/>
                        </a:rPr>
                        <a:t>Secretaria Ejecutiva del Organismo Andino de Salud. </a:t>
                      </a:r>
                    </a:p>
                    <a:p>
                      <a:pPr marL="261620" indent="-171450">
                        <a:buFont typeface="Wingdings" panose="05000000000000000000" pitchFamily="2" charset="2"/>
                        <a:buChar char="§"/>
                      </a:pPr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Sra. Margarita María Sánchez Villegas. </a:t>
                      </a:r>
                      <a:r>
                        <a:rPr lang="es-ES" sz="800" b="0" dirty="0">
                          <a:effectLst/>
                          <a:latin typeface="Montserrat" pitchFamily="2" charset="0"/>
                        </a:rPr>
                        <a:t>Presidenta de la RIOD.</a:t>
                      </a:r>
                      <a:endParaRPr lang="es-ES" sz="800" dirty="0">
                        <a:effectLst/>
                        <a:latin typeface="Montserrat" pitchFamily="2" charset="0"/>
                      </a:endParaRPr>
                    </a:p>
                    <a:p>
                      <a:pPr marL="90170"/>
                      <a:r>
                        <a:rPr lang="es-ES" sz="800" dirty="0">
                          <a:effectLst/>
                          <a:latin typeface="Montserrat" pitchFamily="2" charset="0"/>
                        </a:rPr>
                        <a:t> </a:t>
                      </a:r>
                    </a:p>
                    <a:p>
                      <a:pPr marL="90170">
                        <a:spcAft>
                          <a:spcPts val="1200"/>
                        </a:spcAft>
                      </a:pPr>
                      <a:r>
                        <a:rPr lang="es-ES" sz="800" u="sng" dirty="0">
                          <a:effectLst/>
                          <a:latin typeface="Montserrat" pitchFamily="2" charset="0"/>
                        </a:rPr>
                        <a:t>Modera</a:t>
                      </a:r>
                      <a:r>
                        <a:rPr lang="es-ES" sz="800" dirty="0">
                          <a:effectLst/>
                          <a:latin typeface="Montserrat" pitchFamily="2" charset="0"/>
                        </a:rPr>
                        <a:t>: </a:t>
                      </a:r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Sr. Fabián Chiosso</a:t>
                      </a:r>
                      <a:r>
                        <a:rPr lang="es-ES" sz="800" dirty="0">
                          <a:effectLst/>
                          <a:latin typeface="Montserrat" pitchFamily="2" charset="0"/>
                        </a:rPr>
                        <a:t>. Secretario Junta Directiva RIOD. FONGA – Argentina</a:t>
                      </a:r>
                      <a:endParaRPr lang="es-ES" sz="800" dirty="0">
                        <a:effectLst/>
                        <a:latin typeface="Montserrat" pitchFamily="2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8435490"/>
                  </a:ext>
                </a:extLst>
              </a:tr>
              <a:tr h="1210386">
                <a:tc>
                  <a:txBody>
                    <a:bodyPr/>
                    <a:lstStyle/>
                    <a:p>
                      <a:pPr marL="90170" algn="l">
                        <a:tabLst/>
                      </a:pPr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10:00 a 11:00 </a:t>
                      </a:r>
                      <a:endParaRPr lang="es-ES" sz="800" b="1" dirty="0">
                        <a:effectLst/>
                        <a:latin typeface="Montserrat" pitchFamily="2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/>
                      <a:endParaRPr lang="es-ES" sz="800" u="sng" dirty="0">
                        <a:effectLst/>
                        <a:latin typeface="Montserrat" pitchFamily="2" charset="0"/>
                      </a:endParaRPr>
                    </a:p>
                    <a:p>
                      <a:pPr marL="90170"/>
                      <a:r>
                        <a:rPr lang="es-ES" sz="800" u="sng" dirty="0">
                          <a:effectLst/>
                          <a:latin typeface="Montserrat" pitchFamily="2" charset="0"/>
                        </a:rPr>
                        <a:t>Interseccionalidades. Un marco conceptual para entender el tema de las drogas.</a:t>
                      </a:r>
                    </a:p>
                    <a:p>
                      <a:pPr marL="90170"/>
                      <a:r>
                        <a:rPr lang="es-ES" sz="800" dirty="0">
                          <a:effectLst/>
                          <a:latin typeface="Montserrat" pitchFamily="2" charset="0"/>
                        </a:rPr>
                        <a:t> </a:t>
                      </a:r>
                    </a:p>
                    <a:p>
                      <a:pPr marL="26162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Sra. Silvana </a:t>
                      </a:r>
                      <a:r>
                        <a:rPr lang="es-ES" sz="800" b="1" dirty="0" err="1">
                          <a:effectLst/>
                          <a:latin typeface="Montserrat" pitchFamily="2" charset="0"/>
                        </a:rPr>
                        <a:t>Darré</a:t>
                      </a:r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. </a:t>
                      </a:r>
                      <a:r>
                        <a:rPr lang="es-ES" sz="800" b="0" dirty="0">
                          <a:effectLst/>
                          <a:latin typeface="Montserrat" pitchFamily="2" charset="0"/>
                        </a:rPr>
                        <a:t>FLACSO. Uruguay. </a:t>
                      </a:r>
                    </a:p>
                    <a:p>
                      <a:pPr marL="26162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Sra. Carmen Beramendi. </a:t>
                      </a:r>
                      <a:r>
                        <a:rPr lang="es-ES" sz="800" b="0" dirty="0">
                          <a:effectLst/>
                          <a:latin typeface="Montserrat" pitchFamily="2" charset="0"/>
                        </a:rPr>
                        <a:t>FLACSO. Uruguay </a:t>
                      </a:r>
                    </a:p>
                    <a:p>
                      <a:pPr marL="90170" indent="0">
                        <a:buFont typeface="Wingdings" panose="05000000000000000000" pitchFamily="2" charset="2"/>
                        <a:buNone/>
                      </a:pPr>
                      <a:endParaRPr lang="es-ES" sz="800" dirty="0">
                        <a:effectLst/>
                        <a:latin typeface="Montserrat" pitchFamily="2" charset="0"/>
                      </a:endParaRPr>
                    </a:p>
                    <a:p>
                      <a:pPr marL="90170"/>
                      <a:r>
                        <a:rPr lang="es-ES" sz="800" dirty="0">
                          <a:effectLst/>
                          <a:latin typeface="Montserrat" pitchFamily="2" charset="0"/>
                        </a:rPr>
                        <a:t> </a:t>
                      </a:r>
                    </a:p>
                    <a:p>
                      <a:pPr marL="90170">
                        <a:spcAft>
                          <a:spcPts val="1200"/>
                        </a:spcAft>
                      </a:pPr>
                      <a:r>
                        <a:rPr lang="es-ES" sz="800" u="sng" dirty="0">
                          <a:effectLst/>
                          <a:latin typeface="Montserrat" pitchFamily="2" charset="0"/>
                        </a:rPr>
                        <a:t>Modera</a:t>
                      </a:r>
                      <a:r>
                        <a:rPr lang="es-ES" sz="800" dirty="0">
                          <a:effectLst/>
                          <a:latin typeface="Montserrat" pitchFamily="2" charset="0"/>
                        </a:rPr>
                        <a:t>: </a:t>
                      </a:r>
                      <a:r>
                        <a:rPr lang="es-ES" sz="800" b="1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</a:rPr>
                        <a:t>Sra. Ana M. Echeberría</a:t>
                      </a:r>
                      <a:r>
                        <a:rPr lang="es-ES" sz="80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</a:rPr>
                        <a:t>. Vocal Junta Directiva RIOD. Encare – Uruguay. </a:t>
                      </a:r>
                      <a:endParaRPr lang="es-ES" sz="800" dirty="0">
                        <a:effectLst/>
                        <a:latin typeface="Montserrat" pitchFamily="2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00732"/>
                  </a:ext>
                </a:extLst>
              </a:tr>
              <a:tr h="236173">
                <a:tc>
                  <a:txBody>
                    <a:bodyPr/>
                    <a:lstStyle/>
                    <a:p>
                      <a:pPr marL="90170" algn="l"/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11:00 a 11:30 </a:t>
                      </a:r>
                      <a:endParaRPr lang="es-ES" sz="800" b="1" dirty="0">
                        <a:effectLst/>
                        <a:latin typeface="Montserrat" pitchFamily="2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/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Café.</a:t>
                      </a:r>
                      <a:endParaRPr lang="es-ES" sz="800" b="1" dirty="0">
                        <a:effectLst/>
                        <a:latin typeface="Montserrat" pitchFamily="2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952766"/>
                  </a:ext>
                </a:extLst>
              </a:tr>
              <a:tr h="1092300">
                <a:tc>
                  <a:txBody>
                    <a:bodyPr/>
                    <a:lstStyle/>
                    <a:p>
                      <a:pPr marL="90170" algn="l"/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11:30 a 13:00 </a:t>
                      </a:r>
                    </a:p>
                    <a:p>
                      <a:pPr marL="90170" algn="l"/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 </a:t>
                      </a:r>
                      <a:endParaRPr lang="es-ES" sz="800" b="1" dirty="0">
                        <a:effectLst/>
                        <a:latin typeface="Montserrat" pitchFamily="2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/>
                      <a:endParaRPr lang="es-ES" sz="800" u="sng" dirty="0">
                        <a:effectLst/>
                        <a:latin typeface="Montserrat" pitchFamily="2" charset="0"/>
                      </a:endParaRPr>
                    </a:p>
                    <a:p>
                      <a:pPr marL="90170"/>
                      <a:r>
                        <a:rPr lang="es-ES" sz="800" u="sng" dirty="0">
                          <a:effectLst/>
                          <a:latin typeface="Montserrat" pitchFamily="2" charset="0"/>
                        </a:rPr>
                        <a:t>Generaciones, Desigualdades y Consumos de Drogas, con Énfasis en Niñeces, Adolescencias y Juventudes. </a:t>
                      </a:r>
                    </a:p>
                    <a:p>
                      <a:pPr marL="90170"/>
                      <a:r>
                        <a:rPr lang="es-ES" sz="800" dirty="0">
                          <a:effectLst/>
                          <a:latin typeface="Montserrat" pitchFamily="2" charset="0"/>
                        </a:rPr>
                        <a:t> </a:t>
                      </a:r>
                    </a:p>
                    <a:p>
                      <a:pPr marL="261620" indent="-171450">
                        <a:buFont typeface="Wingdings" panose="05000000000000000000" pitchFamily="2" charset="2"/>
                        <a:buChar char="§"/>
                      </a:pPr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Sr. Ernesto Rodriguez. </a:t>
                      </a:r>
                      <a:r>
                        <a:rPr lang="es-ES" sz="800" b="0" dirty="0">
                          <a:effectLst/>
                          <a:latin typeface="Montserrat" pitchFamily="2" charset="0"/>
                        </a:rPr>
                        <a:t>Director de CELAJU. Uruguay. </a:t>
                      </a:r>
                    </a:p>
                    <a:p>
                      <a:pPr marL="261620" indent="-171450">
                        <a:buFont typeface="Wingdings" panose="05000000000000000000" pitchFamily="2" charset="2"/>
                        <a:buChar char="§"/>
                      </a:pPr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Sra. Viviane Camacho. </a:t>
                      </a:r>
                      <a:r>
                        <a:rPr lang="es-ES" sz="800" b="0" dirty="0">
                          <a:effectLst/>
                          <a:latin typeface="Montserrat" pitchFamily="2" charset="0"/>
                        </a:rPr>
                        <a:t>Directora de Medicina Tradicional del Ministerio de Salud. Bolivia.</a:t>
                      </a:r>
                    </a:p>
                    <a:p>
                      <a:pPr marL="261620" indent="-171450">
                        <a:buFont typeface="Wingdings" panose="05000000000000000000" pitchFamily="2" charset="2"/>
                        <a:buChar char="§"/>
                      </a:pPr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Sr. Alejandro Barrios Noya</a:t>
                      </a:r>
                      <a:r>
                        <a:rPr lang="es-ES" sz="800" b="0" dirty="0">
                          <a:effectLst/>
                          <a:latin typeface="Montserrat" pitchFamily="2" charset="0"/>
                        </a:rPr>
                        <a:t>. Director del Instituto Politécnico Tomás Katari. Bolivia </a:t>
                      </a:r>
                      <a:r>
                        <a:rPr lang="es-ES" sz="800" b="1" dirty="0" err="1">
                          <a:effectLst/>
                          <a:latin typeface="Montserrat" pitchFamily="2" charset="0"/>
                        </a:rPr>
                        <a:t>tbc</a:t>
                      </a:r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 </a:t>
                      </a:r>
                    </a:p>
                    <a:p>
                      <a:pPr marL="90170" indent="0">
                        <a:buFont typeface="Wingdings" panose="05000000000000000000" pitchFamily="2" charset="2"/>
                        <a:buNone/>
                      </a:pPr>
                      <a:endParaRPr lang="es-ES" sz="800" b="1" dirty="0">
                        <a:effectLst/>
                        <a:latin typeface="Montserrat" pitchFamily="2" charset="0"/>
                      </a:endParaRPr>
                    </a:p>
                    <a:p>
                      <a:pPr marL="90170">
                        <a:spcAft>
                          <a:spcPts val="1200"/>
                        </a:spcAft>
                      </a:pPr>
                      <a:r>
                        <a:rPr lang="es-ES" sz="800" u="sng" dirty="0">
                          <a:effectLst/>
                          <a:latin typeface="Montserrat" pitchFamily="2" charset="0"/>
                        </a:rPr>
                        <a:t>Modera</a:t>
                      </a:r>
                      <a:r>
                        <a:rPr lang="es-ES" sz="800" dirty="0">
                          <a:effectLst/>
                          <a:latin typeface="Montserrat" pitchFamily="2" charset="0"/>
                        </a:rPr>
                        <a:t>: </a:t>
                      </a:r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Sra. Xóchilt Mejía</a:t>
                      </a:r>
                      <a:r>
                        <a:rPr lang="es-ES" sz="800" dirty="0">
                          <a:effectLst/>
                          <a:latin typeface="Montserrat" pitchFamily="2" charset="0"/>
                        </a:rPr>
                        <a:t>. Vocal Junta Directiva RIOD. CURE – México</a:t>
                      </a:r>
                      <a:endParaRPr lang="es-ES" sz="800" dirty="0">
                        <a:effectLst/>
                        <a:latin typeface="Montserrat" pitchFamily="2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6761254"/>
                  </a:ext>
                </a:extLst>
              </a:tr>
              <a:tr h="251161">
                <a:tc>
                  <a:txBody>
                    <a:bodyPr/>
                    <a:lstStyle/>
                    <a:p>
                      <a:pPr marL="90170" algn="l"/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13:00 a 15:00 </a:t>
                      </a:r>
                      <a:endParaRPr lang="es-ES" sz="800" b="1" dirty="0">
                        <a:effectLst/>
                        <a:latin typeface="Montserrat" pitchFamily="2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/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Almuerzo.</a:t>
                      </a:r>
                      <a:endParaRPr lang="es-ES" sz="800" b="1" dirty="0">
                        <a:effectLst/>
                        <a:latin typeface="Montserrat" pitchFamily="2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004512"/>
                  </a:ext>
                </a:extLst>
              </a:tr>
              <a:tr h="1092300">
                <a:tc>
                  <a:txBody>
                    <a:bodyPr/>
                    <a:lstStyle/>
                    <a:p>
                      <a:pPr marL="90170" algn="l"/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15:00 a 15:45  </a:t>
                      </a:r>
                    </a:p>
                    <a:p>
                      <a:pPr marL="90170" algn="l"/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 </a:t>
                      </a:r>
                      <a:endParaRPr lang="es-ES" sz="800" b="1" dirty="0">
                        <a:effectLst/>
                        <a:latin typeface="Montserrat" pitchFamily="2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/>
                      <a:endParaRPr lang="es-ES" sz="800" u="sng" dirty="0">
                        <a:effectLst/>
                        <a:latin typeface="Montserrat" pitchFamily="2" charset="0"/>
                      </a:endParaRPr>
                    </a:p>
                    <a:p>
                      <a:pPr marL="90170"/>
                      <a:r>
                        <a:rPr lang="es-ES" sz="800" u="sng" dirty="0">
                          <a:effectLst/>
                          <a:latin typeface="Montserrat" pitchFamily="2" charset="0"/>
                        </a:rPr>
                        <a:t>Drogas sintéticas.</a:t>
                      </a:r>
                    </a:p>
                    <a:p>
                      <a:pPr marL="90170"/>
                      <a:r>
                        <a:rPr lang="es-ES" sz="800" dirty="0">
                          <a:effectLst/>
                          <a:latin typeface="Montserrat" pitchFamily="2" charset="0"/>
                        </a:rPr>
                        <a:t> </a:t>
                      </a:r>
                    </a:p>
                    <a:p>
                      <a:pPr marL="261620" indent="-171450">
                        <a:buFont typeface="Wingdings" panose="05000000000000000000" pitchFamily="2" charset="2"/>
                        <a:buChar char="§"/>
                      </a:pPr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Sra. Mireia Ventura.</a:t>
                      </a:r>
                      <a:r>
                        <a:rPr lang="es-ES" sz="800" dirty="0">
                          <a:effectLst/>
                          <a:latin typeface="Montserrat" pitchFamily="2" charset="0"/>
                        </a:rPr>
                        <a:t>. Directora de los Servicios de Análisis de Energy Control-ABD. España</a:t>
                      </a:r>
                    </a:p>
                    <a:p>
                      <a:pPr marL="90170" indent="0">
                        <a:buFont typeface="Wingdings" panose="05000000000000000000" pitchFamily="2" charset="2"/>
                        <a:buNone/>
                      </a:pPr>
                      <a:endParaRPr lang="es-ES" sz="800" dirty="0">
                        <a:effectLst/>
                        <a:latin typeface="Montserrat" pitchFamily="2" charset="0"/>
                      </a:endParaRPr>
                    </a:p>
                    <a:p>
                      <a:pPr marL="261620" indent="-171450">
                        <a:buFont typeface="Wingdings" panose="05000000000000000000" pitchFamily="2" charset="2"/>
                        <a:buChar char="§"/>
                      </a:pPr>
                      <a:endParaRPr lang="es-ES" sz="800" dirty="0">
                        <a:effectLst/>
                        <a:latin typeface="Montserrat" pitchFamily="2" charset="0"/>
                      </a:endParaRPr>
                    </a:p>
                    <a:p>
                      <a:pPr marL="9017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u="sng" dirty="0">
                          <a:effectLst/>
                          <a:latin typeface="Montserrat" pitchFamily="2" charset="0"/>
                        </a:rPr>
                        <a:t>Modera</a:t>
                      </a:r>
                      <a:r>
                        <a:rPr lang="es-ES" sz="800" dirty="0">
                          <a:effectLst/>
                          <a:latin typeface="Montserrat" pitchFamily="2" charset="0"/>
                        </a:rPr>
                        <a:t>: </a:t>
                      </a:r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Sra. </a:t>
                      </a:r>
                      <a:r>
                        <a:rPr lang="es-ES" sz="800" b="1" dirty="0">
                          <a:effectLst/>
                          <a:latin typeface="Montserrat" pitchFamily="2" charset="0"/>
                          <a:ea typeface="Arial" panose="020B0604020202020204" pitchFamily="34" charset="0"/>
                        </a:rPr>
                        <a:t>Felisa Pérez Antón</a:t>
                      </a:r>
                      <a:r>
                        <a:rPr lang="es-ES" sz="800" dirty="0">
                          <a:effectLst/>
                          <a:latin typeface="Montserrat" pitchFamily="2" charset="0"/>
                          <a:ea typeface="Arial" panose="020B0604020202020204" pitchFamily="34" charset="0"/>
                        </a:rPr>
                        <a:t>. Vicepresidenta de Junta Directiva de RIOD. ABD – España.</a:t>
                      </a:r>
                      <a:endParaRPr lang="es-ES" sz="800" dirty="0">
                        <a:effectLst/>
                        <a:latin typeface="Montserrat" pitchFamily="2" charset="0"/>
                      </a:endParaRPr>
                    </a:p>
                  </a:txBody>
                  <a:tcPr marL="42431" marR="42431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5167433"/>
                  </a:ext>
                </a:extLst>
              </a:tr>
              <a:tr h="1948426">
                <a:tc>
                  <a:txBody>
                    <a:bodyPr/>
                    <a:lstStyle/>
                    <a:p>
                      <a:pPr marL="90170" algn="l"/>
                      <a:r>
                        <a:rPr lang="es-ES" sz="800" b="1" dirty="0">
                          <a:effectLst/>
                          <a:latin typeface="Montserrat" pitchFamily="2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16:00 a 18:00  </a:t>
                      </a:r>
                    </a:p>
                    <a:p>
                      <a:pPr marL="90170" algn="l"/>
                      <a:endParaRPr lang="es-ES" sz="800" b="1" dirty="0">
                        <a:effectLst/>
                        <a:latin typeface="Montserrat" pitchFamily="2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l" defTabSz="914400" rtl="0" eaLnBrk="1" latinLnBrk="0" hangingPunct="1">
                        <a:spcAft>
                          <a:spcPts val="1200"/>
                        </a:spcAft>
                      </a:pPr>
                      <a:r>
                        <a:rPr lang="es-ES" sz="800" u="sng" kern="120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  <a:ea typeface="+mn-ea"/>
                          <a:cs typeface="+mn-cs"/>
                        </a:rPr>
                        <a:t>Prevención y reducción de riesgos en adolescentes y jóvenes.</a:t>
                      </a:r>
                    </a:p>
                    <a:p>
                      <a:pPr marL="261620" indent="-171450">
                        <a:buFont typeface="Wingdings" panose="05000000000000000000" pitchFamily="2" charset="2"/>
                        <a:buChar char="§"/>
                      </a:pPr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Sr. Silverio Espinal.</a:t>
                      </a:r>
                      <a:r>
                        <a:rPr lang="es-ES" sz="800" dirty="0">
                          <a:effectLst/>
                          <a:latin typeface="Montserrat" pitchFamily="2" charset="0"/>
                        </a:rPr>
                        <a:t> Jefe de División Técnica. Corporación Surgir. Colombia</a:t>
                      </a:r>
                    </a:p>
                    <a:p>
                      <a:pPr marL="261620" indent="-171450">
                        <a:buFont typeface="Wingdings" panose="05000000000000000000" pitchFamily="2" charset="2"/>
                        <a:buChar char="§"/>
                      </a:pPr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Representante de Comisión de Prevención RIOD</a:t>
                      </a:r>
                      <a:r>
                        <a:rPr lang="es-ES" sz="800" dirty="0">
                          <a:effectLst/>
                          <a:latin typeface="Montserrat" pitchFamily="2" charset="0"/>
                        </a:rPr>
                        <a:t>.</a:t>
                      </a:r>
                    </a:p>
                    <a:p>
                      <a:pPr marL="9017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800" u="sng" dirty="0">
                        <a:effectLst/>
                        <a:latin typeface="Montserrat" pitchFamily="2" charset="0"/>
                      </a:endParaRPr>
                    </a:p>
                    <a:p>
                      <a:pPr marL="9017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u="sng" dirty="0">
                          <a:effectLst/>
                          <a:latin typeface="Montserrat" pitchFamily="2" charset="0"/>
                        </a:rPr>
                        <a:t>La Declaración de Oviedo. </a:t>
                      </a:r>
                    </a:p>
                    <a:p>
                      <a:pPr marL="26162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s-ES" sz="800" b="1" kern="120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  <a:ea typeface="+mn-ea"/>
                          <a:cs typeface="+mn-cs"/>
                        </a:rPr>
                        <a:t>Sr. Oriol Esculies. </a:t>
                      </a:r>
                      <a:r>
                        <a:rPr lang="es-ES" sz="800" b="0" kern="120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  <a:ea typeface="+mn-ea"/>
                          <a:cs typeface="+mn-cs"/>
                        </a:rPr>
                        <a:t>Asociación Proyecto Hombre. España</a:t>
                      </a:r>
                      <a:r>
                        <a:rPr lang="es-ES" sz="800" b="1" kern="120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9017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u="sng" dirty="0">
                          <a:effectLst/>
                          <a:latin typeface="Montserrat" pitchFamily="2" charset="0"/>
                        </a:rPr>
                        <a:t>Presenta</a:t>
                      </a:r>
                      <a:r>
                        <a:rPr lang="es-ES" sz="800" dirty="0">
                          <a:effectLst/>
                          <a:latin typeface="Montserrat" pitchFamily="2" charset="0"/>
                        </a:rPr>
                        <a:t>: </a:t>
                      </a:r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Sra. </a:t>
                      </a:r>
                      <a:r>
                        <a:rPr lang="es-ES" sz="800" b="1" dirty="0">
                          <a:effectLst/>
                          <a:latin typeface="Montserrat" pitchFamily="2" charset="0"/>
                          <a:ea typeface="Arial" panose="020B0604020202020204" pitchFamily="34" charset="0"/>
                        </a:rPr>
                        <a:t>Evelyn Guiralt</a:t>
                      </a:r>
                      <a:r>
                        <a:rPr lang="es-ES" sz="800" dirty="0">
                          <a:effectLst/>
                          <a:latin typeface="Montserrat" pitchFamily="2" charset="0"/>
                          <a:ea typeface="Arial" panose="020B0604020202020204" pitchFamily="34" charset="0"/>
                        </a:rPr>
                        <a:t>. Venezuela Libre de Drogas – Venezuela.</a:t>
                      </a:r>
                      <a:endParaRPr lang="es-ES" sz="800" u="sng" kern="1200" dirty="0">
                        <a:solidFill>
                          <a:schemeClr val="tx1"/>
                        </a:solidFill>
                        <a:effectLst/>
                        <a:latin typeface="Montserrat" pitchFamily="2" charset="0"/>
                        <a:ea typeface="+mn-ea"/>
                        <a:cs typeface="+mn-cs"/>
                      </a:endParaRPr>
                    </a:p>
                  </a:txBody>
                  <a:tcPr marL="42431" marR="42431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9389965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E8E85434-1367-2D68-54CE-A245AA48703D}"/>
              </a:ext>
            </a:extLst>
          </p:cNvPr>
          <p:cNvSpPr txBox="1"/>
          <p:nvPr/>
        </p:nvSpPr>
        <p:spPr>
          <a:xfrm>
            <a:off x="426011" y="10172477"/>
            <a:ext cx="3276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b="1" dirty="0">
                <a:latin typeface="Montserrat" pitchFamily="2" charset="0"/>
              </a:rPr>
              <a:t>*GTM - 4</a:t>
            </a:r>
          </a:p>
        </p:txBody>
      </p:sp>
    </p:spTree>
    <p:extLst>
      <p:ext uri="{BB962C8B-B14F-4D97-AF65-F5344CB8AC3E}">
        <p14:creationId xmlns:p14="http://schemas.microsoft.com/office/powerpoint/2010/main" val="2126794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9 CuadroTexto">
            <a:extLst>
              <a:ext uri="{FF2B5EF4-FFF2-40B4-BE49-F238E27FC236}">
                <a16:creationId xmlns:a16="http://schemas.microsoft.com/office/drawing/2014/main" id="{7F250D93-E297-4C6F-876C-825A37175771}"/>
              </a:ext>
            </a:extLst>
          </p:cNvPr>
          <p:cNvSpPr txBox="1"/>
          <p:nvPr/>
        </p:nvSpPr>
        <p:spPr>
          <a:xfrm>
            <a:off x="421200" y="1134000"/>
            <a:ext cx="6687409" cy="317182"/>
          </a:xfrm>
          <a:prstGeom prst="rect">
            <a:avLst/>
          </a:prstGeom>
          <a:solidFill>
            <a:srgbClr val="005E5D"/>
          </a:solidFill>
        </p:spPr>
        <p:txBody>
          <a:bodyPr wrap="square" lIns="100753" tIns="50377" rIns="100753" bIns="50377" rtlCol="0">
            <a:spAutoFit/>
          </a:bodyPr>
          <a:lstStyle/>
          <a:p>
            <a:pPr algn="ctr" fontAlgn="base"/>
            <a:r>
              <a:rPr lang="es-ES" sz="1400" b="1" dirty="0">
                <a:solidFill>
                  <a:srgbClr val="F1C400"/>
                </a:solidFill>
                <a:latin typeface="Montserrat" panose="02000505000000020004" pitchFamily="2" charset="0"/>
              </a:rPr>
              <a:t>Programa</a:t>
            </a:r>
          </a:p>
        </p:txBody>
      </p:sp>
      <p:pic>
        <p:nvPicPr>
          <p:cNvPr id="4" name="Imagen 3" descr="Logotipo&#10;&#10;Descripción generada automáticamente">
            <a:extLst>
              <a:ext uri="{FF2B5EF4-FFF2-40B4-BE49-F238E27FC236}">
                <a16:creationId xmlns:a16="http://schemas.microsoft.com/office/drawing/2014/main" id="{ADC6E61D-43BC-DEF2-410C-585F52F1F90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176"/>
          <a:stretch/>
        </p:blipFill>
        <p:spPr>
          <a:xfrm>
            <a:off x="5425395" y="149028"/>
            <a:ext cx="1676400" cy="663525"/>
          </a:xfrm>
          <a:prstGeom prst="rect">
            <a:avLst/>
          </a:prstGeom>
        </p:spPr>
      </p:pic>
      <p:sp>
        <p:nvSpPr>
          <p:cNvPr id="2" name="8 CuadroTexto">
            <a:extLst>
              <a:ext uri="{FF2B5EF4-FFF2-40B4-BE49-F238E27FC236}">
                <a16:creationId xmlns:a16="http://schemas.microsoft.com/office/drawing/2014/main" id="{6E579237-7A78-C628-493F-465F8D43D502}"/>
              </a:ext>
            </a:extLst>
          </p:cNvPr>
          <p:cNvSpPr txBox="1"/>
          <p:nvPr/>
        </p:nvSpPr>
        <p:spPr>
          <a:xfrm>
            <a:off x="421200" y="1537200"/>
            <a:ext cx="6673625" cy="306538"/>
          </a:xfrm>
          <a:prstGeom prst="rect">
            <a:avLst/>
          </a:prstGeom>
          <a:noFill/>
          <a:ln w="19050">
            <a:solidFill>
              <a:srgbClr val="005E5D"/>
            </a:solidFill>
          </a:ln>
        </p:spPr>
        <p:txBody>
          <a:bodyPr wrap="square" lIns="100753" tIns="50377" rIns="100753" bIns="50377" rtlCol="0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1000" b="1" dirty="0">
                <a:solidFill>
                  <a:srgbClr val="005E5D"/>
                </a:solidFill>
                <a:latin typeface="Montserrat" panose="02000505000000020004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Martes, 9 de abril de 2024</a:t>
            </a:r>
            <a:endParaRPr lang="es-ES" sz="1000" dirty="0">
              <a:solidFill>
                <a:srgbClr val="005E5D"/>
              </a:solidFill>
              <a:latin typeface="Montserrat" panose="02000505000000020004" pitchFamily="2" charset="0"/>
              <a:ea typeface="Arial Unicode MS" panose="020B0604020202020204" pitchFamily="34" charset="-128"/>
            </a:endParaRP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0613A96C-E221-AE5B-AF30-FE91512E2B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04454"/>
              </p:ext>
            </p:extLst>
          </p:nvPr>
        </p:nvGraphicFramePr>
        <p:xfrm>
          <a:off x="421200" y="1972800"/>
          <a:ext cx="6682722" cy="74148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8650">
                  <a:extLst>
                    <a:ext uri="{9D8B030D-6E8A-4147-A177-3AD203B41FA5}">
                      <a16:colId xmlns:a16="http://schemas.microsoft.com/office/drawing/2014/main" val="1465707508"/>
                    </a:ext>
                  </a:extLst>
                </a:gridCol>
                <a:gridCol w="5764072">
                  <a:extLst>
                    <a:ext uri="{9D8B030D-6E8A-4147-A177-3AD203B41FA5}">
                      <a16:colId xmlns:a16="http://schemas.microsoft.com/office/drawing/2014/main" val="3695412643"/>
                    </a:ext>
                  </a:extLst>
                </a:gridCol>
              </a:tblGrid>
              <a:tr h="524862">
                <a:tc>
                  <a:txBody>
                    <a:bodyPr/>
                    <a:lstStyle/>
                    <a:p>
                      <a:pPr marL="90170" algn="ctr"/>
                      <a:r>
                        <a:rPr lang="es-ES" sz="800" b="1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8:30 </a:t>
                      </a:r>
                    </a:p>
                  </a:txBody>
                  <a:tcPr marL="42431" marR="4243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/>
                      <a:r>
                        <a:rPr lang="es-ES" sz="800" b="0" u="sng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</a:rPr>
                        <a:t>Recepción y acreditación.</a:t>
                      </a:r>
                    </a:p>
                  </a:txBody>
                  <a:tcPr marL="42431" marR="42431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8254296"/>
                  </a:ext>
                </a:extLst>
              </a:tr>
              <a:tr h="946346">
                <a:tc>
                  <a:txBody>
                    <a:bodyPr/>
                    <a:lstStyle/>
                    <a:p>
                      <a:pPr marL="90170"/>
                      <a:r>
                        <a:rPr lang="es-ES" sz="80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</a:rPr>
                        <a:t>9:00 a 10:00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/>
                      <a:endParaRPr lang="es-ES" sz="800" b="0" u="sng" dirty="0">
                        <a:solidFill>
                          <a:schemeClr val="tx1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marL="90170"/>
                      <a:r>
                        <a:rPr lang="es-ES" sz="800" b="0" u="sng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</a:rPr>
                        <a:t>Situación de la juventud en Iberoamérica.</a:t>
                      </a:r>
                    </a:p>
                    <a:p>
                      <a:pPr marL="90170"/>
                      <a:r>
                        <a:rPr lang="es-ES" sz="800" b="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</a:rPr>
                        <a:t> </a:t>
                      </a:r>
                    </a:p>
                    <a:p>
                      <a:pPr marL="261620" indent="-171450">
                        <a:buFont typeface="Wingdings" panose="05000000000000000000" pitchFamily="2" charset="2"/>
                        <a:buChar char="§"/>
                      </a:pPr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Sr. Ernesto Rodriguez. </a:t>
                      </a:r>
                      <a:r>
                        <a:rPr lang="es-ES" sz="800" b="0" dirty="0">
                          <a:effectLst/>
                          <a:latin typeface="Montserrat" pitchFamily="2" charset="0"/>
                        </a:rPr>
                        <a:t>Director de CELAJU. Uruguay. </a:t>
                      </a:r>
                    </a:p>
                    <a:p>
                      <a:pPr marL="261620" indent="-171450">
                        <a:buFont typeface="Wingdings" panose="05000000000000000000" pitchFamily="2" charset="2"/>
                        <a:buChar char="§"/>
                      </a:pPr>
                      <a:r>
                        <a:rPr lang="es-ES" sz="800" b="1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</a:rPr>
                        <a:t>Sra. Teresa López</a:t>
                      </a:r>
                      <a:r>
                        <a:rPr lang="es-ES" sz="800" b="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</a:rPr>
                        <a:t>. Directora Fundación Atenea – RIOD. España.</a:t>
                      </a:r>
                    </a:p>
                    <a:p>
                      <a:pPr marL="90170" indent="0">
                        <a:buFont typeface="Wingdings" panose="05000000000000000000" pitchFamily="2" charset="2"/>
                        <a:buNone/>
                      </a:pPr>
                      <a:endParaRPr lang="es-ES" sz="800" b="0" dirty="0">
                        <a:solidFill>
                          <a:schemeClr val="tx1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marL="90170">
                        <a:spcAft>
                          <a:spcPts val="1200"/>
                        </a:spcAft>
                      </a:pPr>
                      <a:r>
                        <a:rPr lang="es-ES" sz="800" b="0" u="sng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</a:rPr>
                        <a:t>Modera</a:t>
                      </a:r>
                      <a:r>
                        <a:rPr lang="es-ES" sz="800" b="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</a:rPr>
                        <a:t>: </a:t>
                      </a:r>
                      <a:r>
                        <a:rPr lang="es-ES" sz="800" b="1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</a:rPr>
                        <a:t>Sra. Lola </a:t>
                      </a:r>
                      <a:r>
                        <a:rPr lang="es-ES" sz="800" b="1" dirty="0" err="1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</a:rPr>
                        <a:t>Capdepón</a:t>
                      </a:r>
                      <a:r>
                        <a:rPr lang="es-ES" sz="800" b="1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</a:rPr>
                        <a:t> Balaguer</a:t>
                      </a:r>
                      <a:r>
                        <a:rPr lang="es-ES" sz="800" b="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</a:rPr>
                        <a:t>. Vocal Junta Directiva RIOD. UNAD – España.</a:t>
                      </a:r>
                    </a:p>
                    <a:p>
                      <a:pPr marL="90170">
                        <a:spcAft>
                          <a:spcPts val="1200"/>
                        </a:spcAft>
                      </a:pPr>
                      <a:endParaRPr lang="es-ES" sz="800" b="0" dirty="0">
                        <a:solidFill>
                          <a:schemeClr val="tx1"/>
                        </a:solidFill>
                        <a:effectLst/>
                        <a:latin typeface="Montserrat" pitchFamily="2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1708422"/>
                  </a:ext>
                </a:extLst>
              </a:tr>
              <a:tr h="733056">
                <a:tc>
                  <a:txBody>
                    <a:bodyPr/>
                    <a:lstStyle/>
                    <a:p>
                      <a:pPr marL="85725" indent="0">
                        <a:tabLst>
                          <a:tab pos="542925" algn="l"/>
                          <a:tab pos="628650" algn="l"/>
                        </a:tabLst>
                      </a:pPr>
                      <a:r>
                        <a:rPr lang="es-ES" sz="80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</a:rPr>
                        <a:t>10:00 a 11:30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/>
                      <a:endParaRPr lang="es-ES" sz="800" u="sng" dirty="0">
                        <a:solidFill>
                          <a:schemeClr val="tx1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marL="90170"/>
                      <a:r>
                        <a:rPr lang="es-ES" sz="800" u="sng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</a:rPr>
                        <a:t>Experiencias de trabajo con adolescentes y jóvenes en el ámbito de las drogas. </a:t>
                      </a:r>
                    </a:p>
                    <a:p>
                      <a:pPr marL="90170"/>
                      <a:endParaRPr lang="es-ES" sz="800" dirty="0">
                        <a:solidFill>
                          <a:schemeClr val="tx1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marL="90170"/>
                      <a:r>
                        <a:rPr lang="es-ES" sz="80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</a:rPr>
                        <a:t> </a:t>
                      </a:r>
                    </a:p>
                    <a:p>
                      <a:pPr marL="261620" indent="-171450">
                        <a:buFont typeface="Wingdings" panose="05000000000000000000" pitchFamily="2" charset="2"/>
                        <a:buChar char="§"/>
                      </a:pPr>
                      <a:r>
                        <a:rPr lang="es-ES" sz="800" b="1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</a:rPr>
                        <a:t>Sra. Isabella Araújo, </a:t>
                      </a:r>
                      <a:r>
                        <a:rPr lang="es-ES" sz="800" b="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</a:rPr>
                        <a:t>Unidad de Reducción de la Demanda, CICAD/OEA</a:t>
                      </a:r>
                      <a:r>
                        <a:rPr lang="es-ES" sz="800" b="1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</a:rPr>
                        <a:t>. </a:t>
                      </a:r>
                      <a:r>
                        <a:rPr lang="es-ES" sz="800" b="1" i="1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</a:rPr>
                        <a:t>Empoderando a la Juventud en la Prevención del Consumo de Sustancias: Las Iniciativas de la CICAD/OEA en el hemisferio.</a:t>
                      </a:r>
                    </a:p>
                    <a:p>
                      <a:pPr marL="90170" indent="0">
                        <a:buFont typeface="Wingdings" panose="05000000000000000000" pitchFamily="2" charset="2"/>
                        <a:buNone/>
                      </a:pPr>
                      <a:endParaRPr lang="es-ES" sz="800" b="1" i="0" dirty="0">
                        <a:solidFill>
                          <a:schemeClr val="tx1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marL="90170" indent="0">
                        <a:buFont typeface="Wingdings" panose="05000000000000000000" pitchFamily="2" charset="2"/>
                        <a:buNone/>
                      </a:pPr>
                      <a:r>
                        <a:rPr lang="es-ES" sz="800" b="1" i="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</a:rPr>
                        <a:t>Experiencias de trabajo</a:t>
                      </a:r>
                      <a:r>
                        <a:rPr lang="es-ES" sz="800" i="1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</a:rPr>
                        <a:t>:</a:t>
                      </a:r>
                    </a:p>
                    <a:p>
                      <a:pPr marL="261620" indent="-171450">
                        <a:buFont typeface="Wingdings" panose="05000000000000000000" pitchFamily="2" charset="2"/>
                        <a:buChar char="§"/>
                      </a:pPr>
                      <a:r>
                        <a:rPr lang="es-ES" sz="800" i="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</a:rPr>
                        <a:t>Fundación </a:t>
                      </a:r>
                      <a:r>
                        <a:rPr lang="es-ES" sz="800" i="0" dirty="0" err="1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</a:rPr>
                        <a:t>Munasim</a:t>
                      </a:r>
                      <a:r>
                        <a:rPr lang="es-ES" sz="800" i="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</a:rPr>
                        <a:t> </a:t>
                      </a:r>
                      <a:r>
                        <a:rPr lang="es-ES" sz="800" i="0" dirty="0" err="1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</a:rPr>
                        <a:t>Kullakita</a:t>
                      </a:r>
                      <a:r>
                        <a:rPr lang="es-ES" sz="800" i="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</a:rPr>
                        <a:t>. Bolivia</a:t>
                      </a:r>
                    </a:p>
                    <a:p>
                      <a:pPr marL="261620" indent="-171450">
                        <a:buFont typeface="Wingdings" panose="05000000000000000000" pitchFamily="2" charset="2"/>
                        <a:buChar char="§"/>
                      </a:pPr>
                      <a:r>
                        <a:rPr lang="es-ES" sz="800" i="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</a:rPr>
                        <a:t>La Caleta. Chile.</a:t>
                      </a:r>
                    </a:p>
                    <a:p>
                      <a:pPr marL="261620" indent="-171450">
                        <a:buFont typeface="Wingdings" panose="05000000000000000000" pitchFamily="2" charset="2"/>
                        <a:buChar char="§"/>
                      </a:pPr>
                      <a:r>
                        <a:rPr lang="es-ES" sz="800" i="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</a:rPr>
                        <a:t>Corporación Surgir. Colombia.</a:t>
                      </a:r>
                    </a:p>
                    <a:p>
                      <a:pPr marL="261620" indent="-171450">
                        <a:buFont typeface="Wingdings" panose="05000000000000000000" pitchFamily="2" charset="2"/>
                        <a:buChar char="§"/>
                      </a:pPr>
                      <a:r>
                        <a:rPr lang="es-ES" sz="800" i="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</a:rPr>
                        <a:t>PDS. España.</a:t>
                      </a:r>
                    </a:p>
                    <a:p>
                      <a:pPr marL="261620" indent="-171450">
                        <a:buFont typeface="Wingdings" panose="05000000000000000000" pitchFamily="2" charset="2"/>
                        <a:buChar char="§"/>
                      </a:pPr>
                      <a:r>
                        <a:rPr lang="es-ES" sz="800" i="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</a:rPr>
                        <a:t>Casa Abierta. Rep. Dominicana.</a:t>
                      </a:r>
                      <a:endParaRPr lang="es-ES" sz="800" i="1" dirty="0">
                        <a:solidFill>
                          <a:schemeClr val="tx1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marL="90170" indent="0">
                        <a:buFont typeface="Wingdings" panose="05000000000000000000" pitchFamily="2" charset="2"/>
                        <a:buNone/>
                      </a:pPr>
                      <a:endParaRPr lang="es-ES" sz="800" i="1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Montserrat" pitchFamily="2" charset="0"/>
                      </a:endParaRPr>
                    </a:p>
                    <a:p>
                      <a:pPr marL="90170">
                        <a:spcAft>
                          <a:spcPts val="1200"/>
                        </a:spcAft>
                      </a:pPr>
                      <a:r>
                        <a:rPr lang="es-ES" sz="800" u="sng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</a:rPr>
                        <a:t>Modera</a:t>
                      </a:r>
                      <a:r>
                        <a:rPr lang="es-ES" sz="80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</a:rPr>
                        <a:t>: </a:t>
                      </a:r>
                      <a:r>
                        <a:rPr lang="es-ES" sz="800" b="1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</a:rPr>
                        <a:t>Sra. Julia Campos</a:t>
                      </a:r>
                      <a:r>
                        <a:rPr lang="es-ES" sz="80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</a:rPr>
                        <a:t>. Vocal Junta Directiva RIOD. CEPESJU – Perú. </a:t>
                      </a:r>
                    </a:p>
                    <a:p>
                      <a:pPr marL="90170">
                        <a:spcAft>
                          <a:spcPts val="1200"/>
                        </a:spcAft>
                      </a:pPr>
                      <a:endParaRPr lang="es-ES" sz="800" dirty="0">
                        <a:solidFill>
                          <a:schemeClr val="tx1"/>
                        </a:solidFill>
                        <a:effectLst/>
                        <a:latin typeface="Montserrat" pitchFamily="2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9414236"/>
                  </a:ext>
                </a:extLst>
              </a:tr>
              <a:tr h="366528">
                <a:tc>
                  <a:txBody>
                    <a:bodyPr/>
                    <a:lstStyle/>
                    <a:p>
                      <a:pPr marL="90170"/>
                      <a:endParaRPr lang="es-ES" sz="800" dirty="0">
                        <a:solidFill>
                          <a:schemeClr val="tx1"/>
                        </a:solidFill>
                        <a:effectLst/>
                        <a:latin typeface="Montserrat" pitchFamily="2" charset="0"/>
                      </a:endParaRPr>
                    </a:p>
                    <a:p>
                      <a:pPr marL="90170"/>
                      <a:r>
                        <a:rPr lang="es-ES" sz="80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</a:rPr>
                        <a:t>11:30 a 12:00 </a:t>
                      </a:r>
                    </a:p>
                    <a:p>
                      <a:pPr marL="90170"/>
                      <a:endParaRPr lang="es-ES" sz="800" dirty="0">
                        <a:solidFill>
                          <a:schemeClr val="tx1"/>
                        </a:solidFill>
                        <a:effectLst/>
                        <a:latin typeface="Montserrat" pitchFamily="2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/>
                      <a:r>
                        <a:rPr lang="es-ES" sz="800" b="1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</a:rPr>
                        <a:t>Café.</a:t>
                      </a:r>
                      <a:endParaRPr lang="es-ES" sz="800" b="1" dirty="0">
                        <a:solidFill>
                          <a:schemeClr val="tx1"/>
                        </a:solidFill>
                        <a:effectLst/>
                        <a:latin typeface="Montserrat" pitchFamily="2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433047"/>
                  </a:ext>
                </a:extLst>
              </a:tr>
              <a:tr h="366528">
                <a:tc>
                  <a:txBody>
                    <a:bodyPr/>
                    <a:lstStyle/>
                    <a:p>
                      <a:pPr marL="90170" algn="l" defTabSz="914400" rtl="0" eaLnBrk="1" latinLnBrk="0" hangingPunct="1"/>
                      <a:r>
                        <a:rPr lang="es-ES" sz="800" b="1" kern="120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  <a:ea typeface="+mn-ea"/>
                          <a:cs typeface="+mn-cs"/>
                        </a:rPr>
                        <a:t>12:00 a 13:30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/>
                      <a:endParaRPr lang="es-ES" sz="800" u="sng" dirty="0">
                        <a:effectLst/>
                        <a:latin typeface="Montserrat" pitchFamily="2" charset="0"/>
                        <a:ea typeface="Arial" panose="020B0604020202020204" pitchFamily="34" charset="0"/>
                      </a:endParaRPr>
                    </a:p>
                    <a:p>
                      <a:pPr marL="90170"/>
                      <a:r>
                        <a:rPr lang="es-ES" sz="800" u="sng" dirty="0">
                          <a:effectLst/>
                          <a:latin typeface="Montserrat" pitchFamily="2" charset="0"/>
                          <a:ea typeface="Arial" panose="020B0604020202020204" pitchFamily="34" charset="0"/>
                        </a:rPr>
                        <a:t>Impacto de las </a:t>
                      </a:r>
                      <a:r>
                        <a:rPr lang="es-ES" sz="800" u="sng" dirty="0" err="1">
                          <a:effectLst/>
                          <a:latin typeface="Montserrat" pitchFamily="2" charset="0"/>
                          <a:ea typeface="Arial" panose="020B0604020202020204" pitchFamily="34" charset="0"/>
                        </a:rPr>
                        <a:t>sindemias</a:t>
                      </a:r>
                      <a:r>
                        <a:rPr lang="es-ES" sz="800" u="sng" dirty="0">
                          <a:effectLst/>
                          <a:latin typeface="Montserrat" pitchFamily="2" charset="0"/>
                          <a:ea typeface="Arial" panose="020B0604020202020204" pitchFamily="34" charset="0"/>
                        </a:rPr>
                        <a:t> en la salud mental de adolescentes y jóvenes</a:t>
                      </a:r>
                      <a:r>
                        <a:rPr lang="es-ES" sz="800" dirty="0">
                          <a:effectLst/>
                          <a:latin typeface="Montserrat" pitchFamily="2" charset="0"/>
                          <a:ea typeface="Arial" panose="020B0604020202020204" pitchFamily="34" charset="0"/>
                        </a:rPr>
                        <a:t>. </a:t>
                      </a:r>
                    </a:p>
                    <a:p>
                      <a:pPr marL="90170"/>
                      <a:r>
                        <a:rPr lang="es-ES" sz="800" dirty="0">
                          <a:effectLst/>
                          <a:latin typeface="Montserrat" pitchFamily="2" charset="0"/>
                          <a:ea typeface="Arial" panose="020B0604020202020204" pitchFamily="34" charset="0"/>
                        </a:rPr>
                        <a:t> </a:t>
                      </a:r>
                    </a:p>
                    <a:p>
                      <a:pPr marL="261620" indent="-171450">
                        <a:buFont typeface="Wingdings" panose="05000000000000000000" pitchFamily="2" charset="2"/>
                        <a:buChar char="§"/>
                      </a:pPr>
                      <a:r>
                        <a:rPr lang="es-ES" sz="800" b="1" dirty="0">
                          <a:effectLst/>
                          <a:latin typeface="Montserrat" pitchFamily="2" charset="0"/>
                          <a:ea typeface="Arial" panose="020B0604020202020204" pitchFamily="34" charset="0"/>
                        </a:rPr>
                        <a:t>Sr. Renato Oliveira Souza. </a:t>
                      </a:r>
                      <a:r>
                        <a:rPr lang="es-ES" sz="800" b="0" dirty="0">
                          <a:effectLst/>
                          <a:latin typeface="Montserrat" pitchFamily="2" charset="0"/>
                          <a:ea typeface="Arial" panose="020B0604020202020204" pitchFamily="34" charset="0"/>
                        </a:rPr>
                        <a:t>Jefe Unidad Salud Mental. OPS</a:t>
                      </a:r>
                      <a:r>
                        <a:rPr lang="es-ES" sz="800" b="1" dirty="0">
                          <a:effectLst/>
                          <a:latin typeface="Montserrat" pitchFamily="2" charset="0"/>
                          <a:ea typeface="Arial" panose="020B0604020202020204" pitchFamily="34" charset="0"/>
                        </a:rPr>
                        <a:t>. </a:t>
                      </a:r>
                      <a:r>
                        <a:rPr lang="es-ES" sz="800" b="1" i="1" dirty="0">
                          <a:effectLst/>
                          <a:latin typeface="Montserrat" pitchFamily="2" charset="0"/>
                          <a:ea typeface="Arial" panose="020B0604020202020204" pitchFamily="34" charset="0"/>
                        </a:rPr>
                        <a:t>Marco general sobre salud mental y juventud </a:t>
                      </a:r>
                      <a:r>
                        <a:rPr lang="es-ES" sz="800" b="1" dirty="0">
                          <a:effectLst/>
                          <a:latin typeface="Montserrat" pitchFamily="2" charset="0"/>
                          <a:ea typeface="Arial" panose="020B0604020202020204" pitchFamily="34" charset="0"/>
                        </a:rPr>
                        <a:t>(</a:t>
                      </a:r>
                      <a:r>
                        <a:rPr lang="es-ES" sz="800" b="1" dirty="0" err="1">
                          <a:effectLst/>
                          <a:latin typeface="Montserrat" pitchFamily="2" charset="0"/>
                          <a:ea typeface="Arial" panose="020B0604020202020204" pitchFamily="34" charset="0"/>
                        </a:rPr>
                        <a:t>tbc</a:t>
                      </a:r>
                      <a:r>
                        <a:rPr lang="es-ES" sz="800" b="1" dirty="0">
                          <a:effectLst/>
                          <a:latin typeface="Montserrat" pitchFamily="2" charset="0"/>
                          <a:ea typeface="Arial" panose="020B0604020202020204" pitchFamily="34" charset="0"/>
                        </a:rPr>
                        <a:t>)</a:t>
                      </a:r>
                    </a:p>
                    <a:p>
                      <a:pPr marL="90170" indent="0">
                        <a:buFont typeface="Wingdings" panose="05000000000000000000" pitchFamily="2" charset="2"/>
                        <a:buNone/>
                      </a:pPr>
                      <a:endParaRPr lang="es-ES" sz="800" b="1" dirty="0">
                        <a:effectLst/>
                        <a:latin typeface="Montserrat" pitchFamily="2" charset="0"/>
                        <a:ea typeface="Arial" panose="020B0604020202020204" pitchFamily="34" charset="0"/>
                      </a:endParaRPr>
                    </a:p>
                    <a:p>
                      <a:pPr marL="90170" indent="0">
                        <a:buFont typeface="Wingdings" panose="05000000000000000000" pitchFamily="2" charset="2"/>
                        <a:buNone/>
                      </a:pPr>
                      <a:r>
                        <a:rPr lang="es-ES" sz="800" b="1" dirty="0">
                          <a:effectLst/>
                          <a:latin typeface="Montserrat" pitchFamily="2" charset="0"/>
                          <a:ea typeface="Arial" panose="020B0604020202020204" pitchFamily="34" charset="0"/>
                        </a:rPr>
                        <a:t>Desigualdades, salud mental y uso de drogas en Iberoamérica:</a:t>
                      </a:r>
                    </a:p>
                    <a:p>
                      <a:pPr marL="261620" indent="-171450">
                        <a:buFont typeface="Wingdings" panose="05000000000000000000" pitchFamily="2" charset="2"/>
                        <a:buChar char="§"/>
                      </a:pPr>
                      <a:r>
                        <a:rPr lang="es-ES" sz="800" b="0" u="sng" dirty="0">
                          <a:effectLst/>
                          <a:latin typeface="Montserrat" pitchFamily="2" charset="0"/>
                          <a:ea typeface="Arial" panose="020B0604020202020204" pitchFamily="34" charset="0"/>
                        </a:rPr>
                        <a:t>Región Andina</a:t>
                      </a:r>
                      <a:r>
                        <a:rPr lang="es-ES" sz="800" b="1" dirty="0">
                          <a:effectLst/>
                          <a:latin typeface="Montserrat" pitchFamily="2" charset="0"/>
                          <a:ea typeface="Arial" panose="020B0604020202020204" pitchFamily="34" charset="0"/>
                        </a:rPr>
                        <a:t>: Sra. Bertha Luz Pineda. </a:t>
                      </a:r>
                      <a:r>
                        <a:rPr lang="es-ES" sz="800" b="0" dirty="0">
                          <a:effectLst/>
                          <a:latin typeface="Montserrat" pitchFamily="2" charset="0"/>
                          <a:ea typeface="Arial" panose="020B0604020202020204" pitchFamily="34" charset="0"/>
                        </a:rPr>
                        <a:t>Organismo andino de salud</a:t>
                      </a:r>
                      <a:r>
                        <a:rPr lang="es-ES" sz="800" b="1" dirty="0">
                          <a:effectLst/>
                          <a:latin typeface="Montserrat" pitchFamily="2" charset="0"/>
                          <a:ea typeface="Arial" panose="020B0604020202020204" pitchFamily="34" charset="0"/>
                        </a:rPr>
                        <a:t>. </a:t>
                      </a:r>
                      <a:r>
                        <a:rPr lang="es-ES" sz="800" b="0" dirty="0">
                          <a:effectLst/>
                          <a:latin typeface="Montserrat" pitchFamily="2" charset="0"/>
                          <a:ea typeface="Arial" panose="020B0604020202020204" pitchFamily="34" charset="0"/>
                        </a:rPr>
                        <a:t>Perú.</a:t>
                      </a:r>
                    </a:p>
                    <a:p>
                      <a:pPr marL="261620" indent="-171450">
                        <a:buFont typeface="Wingdings" panose="05000000000000000000" pitchFamily="2" charset="2"/>
                        <a:buChar char="§"/>
                      </a:pPr>
                      <a:r>
                        <a:rPr lang="es-ES" sz="800" b="0" u="sng" dirty="0">
                          <a:effectLst/>
                          <a:latin typeface="Montserrat" pitchFamily="2" charset="0"/>
                          <a:ea typeface="Arial" panose="020B0604020202020204" pitchFamily="34" charset="0"/>
                        </a:rPr>
                        <a:t>Región Centroamérica</a:t>
                      </a:r>
                      <a:r>
                        <a:rPr lang="es-ES" sz="800" b="1" dirty="0">
                          <a:effectLst/>
                          <a:latin typeface="Montserrat" pitchFamily="2" charset="0"/>
                          <a:ea typeface="Arial" panose="020B0604020202020204" pitchFamily="34" charset="0"/>
                        </a:rPr>
                        <a:t>: Sra. Cynthia Chavarría. </a:t>
                      </a:r>
                      <a:r>
                        <a:rPr lang="es-ES" sz="800" b="0" dirty="0">
                          <a:effectLst/>
                          <a:latin typeface="Montserrat" pitchFamily="2" charset="0"/>
                          <a:ea typeface="Arial" panose="020B0604020202020204" pitchFamily="34" charset="0"/>
                        </a:rPr>
                        <a:t>SECOMISCA. El Salvador.</a:t>
                      </a:r>
                    </a:p>
                    <a:p>
                      <a:pPr marL="261620" indent="-171450">
                        <a:buFont typeface="Wingdings" panose="05000000000000000000" pitchFamily="2" charset="2"/>
                        <a:buChar char="§"/>
                      </a:pPr>
                      <a:r>
                        <a:rPr lang="es-ES" sz="800" b="0" u="sng" dirty="0">
                          <a:effectLst/>
                          <a:latin typeface="Montserrat" pitchFamily="2" charset="0"/>
                          <a:ea typeface="Arial" panose="020B0604020202020204" pitchFamily="34" charset="0"/>
                        </a:rPr>
                        <a:t>Brasil</a:t>
                      </a:r>
                      <a:r>
                        <a:rPr lang="es-ES" sz="800" b="1" dirty="0">
                          <a:effectLst/>
                          <a:latin typeface="Montserrat" pitchFamily="2" charset="0"/>
                          <a:ea typeface="Arial" panose="020B0604020202020204" pitchFamily="34" charset="0"/>
                        </a:rPr>
                        <a:t>: Sra. Miriam Abramovay. </a:t>
                      </a:r>
                      <a:r>
                        <a:rPr lang="es-ES" sz="800" b="0" dirty="0">
                          <a:effectLst/>
                          <a:latin typeface="Montserrat" pitchFamily="2" charset="0"/>
                          <a:ea typeface="Arial" panose="020B0604020202020204" pitchFamily="34" charset="0"/>
                        </a:rPr>
                        <a:t>FLACSO Brasil. </a:t>
                      </a:r>
                    </a:p>
                    <a:p>
                      <a:pPr marL="261620" indent="-171450">
                        <a:buFont typeface="Wingdings" panose="05000000000000000000" pitchFamily="2" charset="2"/>
                        <a:buChar char="§"/>
                      </a:pPr>
                      <a:r>
                        <a:rPr lang="es-ES" sz="800" b="0" u="sng" dirty="0">
                          <a:effectLst/>
                          <a:latin typeface="Montserrat" pitchFamily="2" charset="0"/>
                          <a:ea typeface="Arial" panose="020B0604020202020204" pitchFamily="34" charset="0"/>
                        </a:rPr>
                        <a:t>España</a:t>
                      </a:r>
                      <a:r>
                        <a:rPr lang="es-ES" sz="800" b="1" dirty="0">
                          <a:effectLst/>
                          <a:latin typeface="Montserrat" pitchFamily="2" charset="0"/>
                          <a:ea typeface="Arial" panose="020B0604020202020204" pitchFamily="34" charset="0"/>
                        </a:rPr>
                        <a:t>: Sr. Juan José Fernández Miranda. </a:t>
                      </a:r>
                      <a:r>
                        <a:rPr lang="es-ES" sz="800" b="0" dirty="0">
                          <a:effectLst/>
                          <a:latin typeface="Montserrat" pitchFamily="2" charset="0"/>
                          <a:ea typeface="Arial" panose="020B0604020202020204" pitchFamily="34" charset="0"/>
                        </a:rPr>
                        <a:t>Socidrogalcohol. España.</a:t>
                      </a:r>
                    </a:p>
                    <a:p>
                      <a:pPr marL="90170"/>
                      <a:endParaRPr lang="es-ES" sz="800" dirty="0">
                        <a:effectLst/>
                        <a:latin typeface="Montserrat" pitchFamily="2" charset="0"/>
                        <a:ea typeface="Arial" panose="020B0604020202020204" pitchFamily="34" charset="0"/>
                      </a:endParaRPr>
                    </a:p>
                    <a:p>
                      <a:pPr marL="90170"/>
                      <a:r>
                        <a:rPr lang="es-ES" sz="800" u="sng" dirty="0">
                          <a:effectLst/>
                          <a:latin typeface="Montserrat" pitchFamily="2" charset="0"/>
                          <a:ea typeface="Arial" panose="020B0604020202020204" pitchFamily="34" charset="0"/>
                        </a:rPr>
                        <a:t>Modera</a:t>
                      </a:r>
                      <a:r>
                        <a:rPr lang="es-ES" sz="800" dirty="0">
                          <a:effectLst/>
                          <a:latin typeface="Montserrat" pitchFamily="2" charset="0"/>
                          <a:ea typeface="Arial" panose="020B0604020202020204" pitchFamily="34" charset="0"/>
                        </a:rPr>
                        <a:t>: </a:t>
                      </a:r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Sra. Margarita M. Sánchez Villegas</a:t>
                      </a:r>
                      <a:r>
                        <a:rPr lang="es-ES" sz="800" dirty="0">
                          <a:effectLst/>
                          <a:latin typeface="Montserrat" pitchFamily="2" charset="0"/>
                        </a:rPr>
                        <a:t>. Presidenta Junta Directiva RIOD. Corporación Surgir – Colombia</a:t>
                      </a:r>
                      <a:endParaRPr lang="es-ES" sz="800" dirty="0">
                        <a:effectLst/>
                        <a:latin typeface="Montserrat" pitchFamily="2" charset="0"/>
                        <a:ea typeface="Arial" panose="020B0604020202020204" pitchFamily="34" charset="0"/>
                      </a:endParaRPr>
                    </a:p>
                    <a:p>
                      <a:pPr marL="90170" algn="l" defTabSz="914400" rtl="0" eaLnBrk="1" latinLnBrk="0" hangingPunct="1"/>
                      <a:endParaRPr lang="es-ES" sz="800" u="sng" kern="1200" dirty="0">
                        <a:solidFill>
                          <a:schemeClr val="tx1"/>
                        </a:solidFill>
                        <a:effectLst/>
                        <a:latin typeface="Montserrat" pitchFamily="2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0609384"/>
                  </a:ext>
                </a:extLst>
              </a:tr>
              <a:tr h="366528">
                <a:tc>
                  <a:txBody>
                    <a:bodyPr/>
                    <a:lstStyle/>
                    <a:p>
                      <a:pPr marL="90170" algn="l" defTabSz="914400" rtl="0" eaLnBrk="1" latinLnBrk="0" hangingPunct="1"/>
                      <a:r>
                        <a:rPr lang="es-ES" sz="800" b="1" kern="120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  <a:ea typeface="+mn-ea"/>
                          <a:cs typeface="+mn-cs"/>
                        </a:rPr>
                        <a:t>13:30 a 15:00 </a:t>
                      </a:r>
                    </a:p>
                    <a:p>
                      <a:pPr marL="90170" algn="l" defTabSz="914400" rtl="0" eaLnBrk="1" latinLnBrk="0" hangingPunct="1"/>
                      <a:endParaRPr lang="es-ES" sz="800" b="1" kern="1200" dirty="0">
                        <a:solidFill>
                          <a:schemeClr val="tx1"/>
                        </a:solidFill>
                        <a:effectLst/>
                        <a:latin typeface="Montserrat" pitchFamily="2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algn="l" defTabSz="914400" rtl="0" eaLnBrk="1" latinLnBrk="0" hangingPunct="1"/>
                      <a:r>
                        <a:rPr lang="es-ES" sz="800" b="1" kern="120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  <a:ea typeface="+mn-ea"/>
                          <a:cs typeface="+mn-cs"/>
                        </a:rPr>
                        <a:t>Almuerzo 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753817"/>
                  </a:ext>
                </a:extLst>
              </a:tr>
              <a:tr h="366528">
                <a:tc>
                  <a:txBody>
                    <a:bodyPr/>
                    <a:lstStyle/>
                    <a:p>
                      <a:pPr marL="90170" algn="l" defTabSz="914400" rtl="0" eaLnBrk="1" latinLnBrk="0" hangingPunct="1"/>
                      <a:r>
                        <a:rPr lang="es-ES" sz="800" b="1" kern="120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  <a:ea typeface="+mn-ea"/>
                          <a:cs typeface="+mn-cs"/>
                        </a:rPr>
                        <a:t>15:00 a 18:00 </a:t>
                      </a:r>
                    </a:p>
                    <a:p>
                      <a:pPr marL="90170" algn="l" defTabSz="914400" rtl="0" eaLnBrk="1" latinLnBrk="0" hangingPunct="1"/>
                      <a:endParaRPr lang="es-ES" sz="800" b="1" kern="1200" dirty="0">
                        <a:solidFill>
                          <a:schemeClr val="tx1"/>
                        </a:solidFill>
                        <a:effectLst/>
                        <a:latin typeface="Montserrat" pitchFamily="2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endParaRPr lang="es-ES" sz="800" b="1" kern="1200" dirty="0">
                        <a:solidFill>
                          <a:schemeClr val="tx1"/>
                        </a:solidFill>
                        <a:effectLst/>
                        <a:latin typeface="Montserrat" pitchFamily="2" charset="0"/>
                        <a:ea typeface="+mn-ea"/>
                        <a:cs typeface="+mn-cs"/>
                      </a:endParaRPr>
                    </a:p>
                    <a:p>
                      <a:pPr marL="9017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s-ES" sz="800" b="1" kern="120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  <a:ea typeface="+mn-ea"/>
                          <a:cs typeface="+mn-cs"/>
                        </a:rPr>
                        <a:t>Mesas de debate.</a:t>
                      </a:r>
                    </a:p>
                    <a:p>
                      <a:pPr marL="9017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endParaRPr lang="es-ES" sz="800" b="1" kern="1200" dirty="0">
                        <a:solidFill>
                          <a:schemeClr val="tx1"/>
                        </a:solidFill>
                        <a:effectLst/>
                        <a:latin typeface="Montserrat" pitchFamily="2" charset="0"/>
                        <a:ea typeface="+mn-ea"/>
                        <a:cs typeface="+mn-cs"/>
                      </a:endParaRPr>
                    </a:p>
                    <a:p>
                      <a:pPr marL="26162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s-ES" sz="800" b="1" kern="120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  <a:ea typeface="+mn-ea"/>
                          <a:cs typeface="+mn-cs"/>
                        </a:rPr>
                        <a:t>15h a 16h30 </a:t>
                      </a:r>
                      <a:r>
                        <a:rPr lang="es-ES" sz="800" b="0" u="sng" kern="120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  <a:ea typeface="+mn-ea"/>
                          <a:cs typeface="+mn-cs"/>
                        </a:rPr>
                        <a:t>Adicciones sin sustancia</a:t>
                      </a:r>
                      <a:r>
                        <a:rPr lang="es-ES" sz="800" b="1" kern="120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  <a:ea typeface="+mn-ea"/>
                          <a:cs typeface="+mn-cs"/>
                        </a:rPr>
                        <a:t>. Sra. Silvia Allué y Sra. M Victoria Martín. </a:t>
                      </a:r>
                      <a:r>
                        <a:rPr lang="es-ES" sz="800" b="0" kern="120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  <a:ea typeface="+mn-ea"/>
                          <a:cs typeface="+mn-cs"/>
                        </a:rPr>
                        <a:t>Punto Omega. España. </a:t>
                      </a:r>
                    </a:p>
                    <a:p>
                      <a:pPr marL="261620" indent="-1714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s-ES" sz="800" b="1" kern="120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  <a:ea typeface="+mn-ea"/>
                          <a:cs typeface="+mn-cs"/>
                        </a:rPr>
                        <a:t>16h30 a 18h. </a:t>
                      </a:r>
                      <a:r>
                        <a:rPr lang="es-ES" sz="800" b="0" u="sng" kern="120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  <a:ea typeface="+mn-ea"/>
                          <a:cs typeface="+mn-cs"/>
                        </a:rPr>
                        <a:t>Jóvenes, vulnerabilidades, vulneraciones, potencialidades e inclusión</a:t>
                      </a:r>
                      <a:r>
                        <a:rPr lang="es-ES" sz="800" b="1" kern="120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  <a:ea typeface="+mn-ea"/>
                          <a:cs typeface="+mn-cs"/>
                        </a:rPr>
                        <a:t>. David Órdenes. </a:t>
                      </a:r>
                      <a:r>
                        <a:rPr lang="es-ES" sz="800" b="0" kern="120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  <a:ea typeface="+mn-ea"/>
                          <a:cs typeface="+mn-cs"/>
                        </a:rPr>
                        <a:t>La Caleta. Chile.</a:t>
                      </a:r>
                    </a:p>
                    <a:p>
                      <a:pPr marL="90170" algn="l" defTabSz="914400" rtl="0" eaLnBrk="1" latinLnBrk="0" hangingPunct="1"/>
                      <a:endParaRPr lang="es-ES" sz="800" b="1" kern="1200" dirty="0">
                        <a:solidFill>
                          <a:schemeClr val="tx1"/>
                        </a:solidFill>
                        <a:effectLst/>
                        <a:latin typeface="Montserrat" pitchFamily="2" charset="0"/>
                        <a:ea typeface="+mn-ea"/>
                        <a:cs typeface="+mn-cs"/>
                      </a:endParaRPr>
                    </a:p>
                    <a:p>
                      <a:pPr marL="90170" algn="l" defTabSz="914400" rtl="0" eaLnBrk="1" latinLnBrk="0" hangingPunct="1"/>
                      <a:r>
                        <a:rPr lang="es-ES" sz="800" b="0" u="sng" kern="120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  <a:ea typeface="+mn-ea"/>
                          <a:cs typeface="+mn-cs"/>
                        </a:rPr>
                        <a:t>Presenta</a:t>
                      </a:r>
                      <a:r>
                        <a:rPr lang="es-ES" sz="800" b="0" u="none" kern="120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  <a:ea typeface="+mn-ea"/>
                          <a:cs typeface="+mn-cs"/>
                        </a:rPr>
                        <a:t>: </a:t>
                      </a:r>
                      <a:r>
                        <a:rPr lang="es-ES" sz="800" b="1" u="none" kern="120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  <a:ea typeface="+mn-ea"/>
                          <a:cs typeface="+mn-cs"/>
                        </a:rPr>
                        <a:t>Sra. </a:t>
                      </a:r>
                      <a:r>
                        <a:rPr lang="es-ES" sz="800" b="1" kern="120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  <a:ea typeface="+mn-ea"/>
                          <a:cs typeface="+mn-cs"/>
                        </a:rPr>
                        <a:t>Carolina Reyes. </a:t>
                      </a:r>
                      <a:r>
                        <a:rPr lang="es-ES" sz="800" b="0" kern="120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  <a:ea typeface="+mn-ea"/>
                          <a:cs typeface="+mn-cs"/>
                        </a:rPr>
                        <a:t>Fundación Paréntesis – Chile.</a:t>
                      </a:r>
                    </a:p>
                    <a:p>
                      <a:pPr marL="90170" algn="l" defTabSz="914400" rtl="0" eaLnBrk="1" latinLnBrk="0" hangingPunct="1"/>
                      <a:endParaRPr lang="es-ES" sz="800" b="1" kern="1200" dirty="0">
                        <a:solidFill>
                          <a:schemeClr val="tx1"/>
                        </a:solidFill>
                        <a:effectLst/>
                        <a:latin typeface="Montserrat" pitchFamily="2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8780769"/>
                  </a:ext>
                </a:extLst>
              </a:tr>
            </a:tbl>
          </a:graphicData>
        </a:graphic>
      </p:graphicFrame>
      <p:sp>
        <p:nvSpPr>
          <p:cNvPr id="3" name="CuadroTexto 2">
            <a:extLst>
              <a:ext uri="{FF2B5EF4-FFF2-40B4-BE49-F238E27FC236}">
                <a16:creationId xmlns:a16="http://schemas.microsoft.com/office/drawing/2014/main" id="{A1D26B7B-B442-8889-1F11-7FF93A5F29DA}"/>
              </a:ext>
            </a:extLst>
          </p:cNvPr>
          <p:cNvSpPr txBox="1"/>
          <p:nvPr/>
        </p:nvSpPr>
        <p:spPr>
          <a:xfrm>
            <a:off x="421200" y="9451678"/>
            <a:ext cx="3276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b="1" dirty="0">
                <a:latin typeface="Montserrat" pitchFamily="2" charset="0"/>
              </a:rPr>
              <a:t>*GTM - 4</a:t>
            </a:r>
          </a:p>
        </p:txBody>
      </p:sp>
    </p:spTree>
    <p:extLst>
      <p:ext uri="{BB962C8B-B14F-4D97-AF65-F5344CB8AC3E}">
        <p14:creationId xmlns:p14="http://schemas.microsoft.com/office/powerpoint/2010/main" val="2636014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8 CuadroTexto">
            <a:extLst>
              <a:ext uri="{FF2B5EF4-FFF2-40B4-BE49-F238E27FC236}">
                <a16:creationId xmlns:a16="http://schemas.microsoft.com/office/drawing/2014/main" id="{4159129F-DA06-EA75-869C-4F4541DFCF86}"/>
              </a:ext>
            </a:extLst>
          </p:cNvPr>
          <p:cNvSpPr txBox="1"/>
          <p:nvPr/>
        </p:nvSpPr>
        <p:spPr>
          <a:xfrm>
            <a:off x="421200" y="1537200"/>
            <a:ext cx="6685201" cy="306538"/>
          </a:xfrm>
          <a:prstGeom prst="rect">
            <a:avLst/>
          </a:prstGeom>
          <a:noFill/>
          <a:ln w="19050">
            <a:solidFill>
              <a:srgbClr val="005E5D"/>
            </a:solidFill>
          </a:ln>
        </p:spPr>
        <p:txBody>
          <a:bodyPr wrap="square" lIns="100753" tIns="50377" rIns="100753" bIns="50377" rtlCol="0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1000" b="1" dirty="0">
                <a:solidFill>
                  <a:srgbClr val="005E5D"/>
                </a:solidFill>
                <a:latin typeface="Montserrat" panose="02000505000000020004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Miércoles, 10 de abril de 2024</a:t>
            </a:r>
            <a:endParaRPr lang="es-ES" sz="1000" dirty="0">
              <a:solidFill>
                <a:srgbClr val="005E5D"/>
              </a:solidFill>
              <a:latin typeface="Montserrat" panose="02000505000000020004" pitchFamily="2" charset="0"/>
              <a:ea typeface="Arial Unicode MS" panose="020B0604020202020204" pitchFamily="34" charset="-128"/>
            </a:endParaRP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3DEE4F2C-4AA7-14A7-EBBA-59ED577E91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417686"/>
              </p:ext>
            </p:extLst>
          </p:nvPr>
        </p:nvGraphicFramePr>
        <p:xfrm>
          <a:off x="421200" y="2497662"/>
          <a:ext cx="6660650" cy="77131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918650">
                  <a:extLst>
                    <a:ext uri="{9D8B030D-6E8A-4147-A177-3AD203B41FA5}">
                      <a16:colId xmlns:a16="http://schemas.microsoft.com/office/drawing/2014/main" val="4014033017"/>
                    </a:ext>
                  </a:extLst>
                </a:gridCol>
                <a:gridCol w="5742000">
                  <a:extLst>
                    <a:ext uri="{9D8B030D-6E8A-4147-A177-3AD203B41FA5}">
                      <a16:colId xmlns:a16="http://schemas.microsoft.com/office/drawing/2014/main" val="2622447000"/>
                    </a:ext>
                  </a:extLst>
                </a:gridCol>
              </a:tblGrid>
              <a:tr h="887628">
                <a:tc>
                  <a:txBody>
                    <a:bodyPr/>
                    <a:lstStyle/>
                    <a:p>
                      <a:pPr marL="90170"/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9:00 a 10:30 </a:t>
                      </a:r>
                      <a:endParaRPr lang="es-ES" sz="800" b="1" dirty="0">
                        <a:effectLst/>
                        <a:latin typeface="Montserrat" pitchFamily="2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/>
                      <a:endParaRPr lang="es-ES" sz="800" u="sng" dirty="0">
                        <a:effectLst/>
                        <a:latin typeface="Montserrat" pitchFamily="2" charset="0"/>
                      </a:endParaRPr>
                    </a:p>
                    <a:p>
                      <a:pPr marL="90170"/>
                      <a:r>
                        <a:rPr lang="es-ES" sz="800" u="sng" dirty="0">
                          <a:effectLst/>
                          <a:latin typeface="Montserrat" pitchFamily="2" charset="0"/>
                        </a:rPr>
                        <a:t>La presencia del narcotráfico en los territorios. </a:t>
                      </a:r>
                    </a:p>
                    <a:p>
                      <a:pPr marL="90170"/>
                      <a:endParaRPr lang="es-ES" sz="800" b="1" dirty="0">
                        <a:effectLst/>
                        <a:latin typeface="Montserrat" pitchFamily="2" charset="0"/>
                      </a:endParaRPr>
                    </a:p>
                    <a:p>
                      <a:pPr marL="261620" indent="-171450">
                        <a:buFont typeface="Wingdings" panose="05000000000000000000" pitchFamily="2" charset="2"/>
                        <a:buChar char="§"/>
                      </a:pPr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Sr. Gabriel Tenenbaum. </a:t>
                      </a:r>
                      <a:r>
                        <a:rPr lang="es-ES" sz="800" b="0" dirty="0">
                          <a:effectLst/>
                          <a:latin typeface="Montserrat" pitchFamily="2" charset="0"/>
                        </a:rPr>
                        <a:t>Facultad de Ciencias Sociales. Universidad de República</a:t>
                      </a:r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. </a:t>
                      </a:r>
                      <a:r>
                        <a:rPr lang="es-ES" sz="800" b="0" dirty="0">
                          <a:effectLst/>
                          <a:latin typeface="Montserrat" pitchFamily="2" charset="0"/>
                        </a:rPr>
                        <a:t>Uruguay</a:t>
                      </a:r>
                    </a:p>
                    <a:p>
                      <a:pPr marL="261620" indent="-171450">
                        <a:buFont typeface="Wingdings" panose="05000000000000000000" pitchFamily="2" charset="2"/>
                        <a:buChar char="§"/>
                      </a:pPr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Sr. Fabián Chiosso.</a:t>
                      </a:r>
                      <a:r>
                        <a:rPr lang="pt-BR" sz="800" b="1" dirty="0">
                          <a:effectLst/>
                          <a:latin typeface="Montserrat" pitchFamily="2" charset="0"/>
                        </a:rPr>
                        <a:t> </a:t>
                      </a:r>
                      <a:r>
                        <a:rPr lang="pt-BR" sz="800" b="0" dirty="0">
                          <a:effectLst/>
                          <a:latin typeface="Montserrat" pitchFamily="2" charset="0"/>
                        </a:rPr>
                        <a:t>Secretario Junta Directiva RIOD. FONGA – Argentina</a:t>
                      </a:r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•	</a:t>
                      </a:r>
                    </a:p>
                    <a:p>
                      <a:pPr marL="90170" indent="0">
                        <a:buFont typeface="Wingdings" panose="05000000000000000000" pitchFamily="2" charset="2"/>
                        <a:buNone/>
                      </a:pPr>
                      <a:endParaRPr lang="es-ES" sz="800" b="1" dirty="0">
                        <a:effectLst/>
                        <a:latin typeface="Montserrat" pitchFamily="2" charset="0"/>
                      </a:endParaRPr>
                    </a:p>
                    <a:p>
                      <a:pPr marL="90170" indent="0">
                        <a:buFont typeface="Wingdings" panose="05000000000000000000" pitchFamily="2" charset="2"/>
                        <a:buNone/>
                      </a:pPr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Testimonios desde la sociedad civil. </a:t>
                      </a:r>
                      <a:r>
                        <a:rPr lang="es-ES" sz="800" dirty="0">
                          <a:effectLst/>
                          <a:latin typeface="Montserrat" pitchFamily="2" charset="0"/>
                        </a:rPr>
                        <a:t> </a:t>
                      </a:r>
                    </a:p>
                    <a:p>
                      <a:pPr marL="90170" indent="0">
                        <a:buFont typeface="Wingdings" panose="05000000000000000000" pitchFamily="2" charset="2"/>
                        <a:buNone/>
                      </a:pPr>
                      <a:endParaRPr lang="es-ES" sz="800" dirty="0">
                        <a:effectLst/>
                        <a:latin typeface="Montserrat" pitchFamily="2" charset="0"/>
                      </a:endParaRPr>
                    </a:p>
                    <a:p>
                      <a:pPr marL="90170">
                        <a:spcAft>
                          <a:spcPts val="1200"/>
                        </a:spcAft>
                      </a:pPr>
                      <a:r>
                        <a:rPr lang="es-ES" sz="800" u="sng" dirty="0">
                          <a:effectLst/>
                          <a:latin typeface="Montserrat" pitchFamily="2" charset="0"/>
                        </a:rPr>
                        <a:t>Modera</a:t>
                      </a:r>
                      <a:r>
                        <a:rPr lang="es-ES" sz="800" dirty="0">
                          <a:effectLst/>
                          <a:latin typeface="Montserrat" pitchFamily="2" charset="0"/>
                        </a:rPr>
                        <a:t>: </a:t>
                      </a:r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Sra. Teresa </a:t>
                      </a:r>
                      <a:r>
                        <a:rPr lang="es-ES" sz="800" b="1" dirty="0" err="1">
                          <a:effectLst/>
                          <a:latin typeface="Montserrat" pitchFamily="2" charset="0"/>
                        </a:rPr>
                        <a:t>Adamés</a:t>
                      </a:r>
                      <a:r>
                        <a:rPr lang="es-ES" sz="800" dirty="0">
                          <a:effectLst/>
                          <a:latin typeface="Montserrat" pitchFamily="2" charset="0"/>
                        </a:rPr>
                        <a:t>. Casa Abierta – República Dominicana.</a:t>
                      </a:r>
                    </a:p>
                    <a:p>
                      <a:pPr marL="90170">
                        <a:spcAft>
                          <a:spcPts val="1200"/>
                        </a:spcAft>
                      </a:pPr>
                      <a:endParaRPr lang="es-ES" sz="800" dirty="0">
                        <a:effectLst/>
                        <a:latin typeface="Montserrat" pitchFamily="2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4818997"/>
                  </a:ext>
                </a:extLst>
              </a:tr>
              <a:tr h="904267">
                <a:tc>
                  <a:txBody>
                    <a:bodyPr/>
                    <a:lstStyle/>
                    <a:p>
                      <a:pPr marL="90170"/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10:30 a 11:30 </a:t>
                      </a:r>
                      <a:endParaRPr lang="es-ES" sz="800" b="1" dirty="0">
                        <a:effectLst/>
                        <a:latin typeface="Montserrat" pitchFamily="2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/>
                      <a:r>
                        <a:rPr lang="es-ES" sz="800" u="sng" dirty="0">
                          <a:effectLst/>
                          <a:latin typeface="Montserrat" pitchFamily="2" charset="0"/>
                        </a:rPr>
                        <a:t>Contextos de regulación, los jóvenes y los mercados grises. </a:t>
                      </a:r>
                      <a:endParaRPr lang="es-ES" sz="800" dirty="0">
                        <a:effectLst/>
                        <a:latin typeface="Montserrat" pitchFamily="2" charset="0"/>
                      </a:endParaRPr>
                    </a:p>
                    <a:p>
                      <a:pPr marL="90170"/>
                      <a:endParaRPr lang="es-ES" sz="800" dirty="0">
                        <a:effectLst/>
                        <a:latin typeface="Montserrat" pitchFamily="2" charset="0"/>
                      </a:endParaRPr>
                    </a:p>
                    <a:p>
                      <a:pPr marL="261620" indent="-171450">
                        <a:buFont typeface="Wingdings" panose="05000000000000000000" pitchFamily="2" charset="2"/>
                        <a:buChar char="§"/>
                      </a:pPr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Sra. Rosario Queirolo. </a:t>
                      </a:r>
                      <a:r>
                        <a:rPr lang="es-ES" sz="800" b="0" dirty="0">
                          <a:effectLst/>
                          <a:latin typeface="Montserrat" pitchFamily="2" charset="0"/>
                        </a:rPr>
                        <a:t>Universidad Católica del Uruguay. Uruguay </a:t>
                      </a:r>
                    </a:p>
                    <a:p>
                      <a:pPr marL="261620" indent="-171450">
                        <a:buFont typeface="Wingdings" panose="05000000000000000000" pitchFamily="2" charset="2"/>
                        <a:buChar char="§"/>
                      </a:pPr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Sr. John Walsh.</a:t>
                      </a:r>
                      <a:r>
                        <a:rPr lang="es-ES" sz="800" b="0" dirty="0">
                          <a:effectLst/>
                          <a:latin typeface="Montserrat" pitchFamily="2" charset="0"/>
                        </a:rPr>
                        <a:t> </a:t>
                      </a:r>
                      <a:r>
                        <a:rPr lang="es-ES" sz="800" b="0" dirty="0" err="1">
                          <a:effectLst/>
                          <a:latin typeface="Montserrat" pitchFamily="2" charset="0"/>
                        </a:rPr>
                        <a:t>Wola</a:t>
                      </a:r>
                      <a:r>
                        <a:rPr lang="es-ES" sz="800" b="0" dirty="0">
                          <a:effectLst/>
                          <a:latin typeface="Montserrat" pitchFamily="2" charset="0"/>
                        </a:rPr>
                        <a:t>. USA. </a:t>
                      </a:r>
                    </a:p>
                    <a:p>
                      <a:pPr marL="90170"/>
                      <a:r>
                        <a:rPr lang="es-ES" sz="800" dirty="0">
                          <a:effectLst/>
                          <a:latin typeface="Montserrat" pitchFamily="2" charset="0"/>
                        </a:rPr>
                        <a:t> </a:t>
                      </a:r>
                    </a:p>
                    <a:p>
                      <a:pPr marL="9017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u="sng" dirty="0">
                          <a:effectLst/>
                          <a:latin typeface="Montserrat" pitchFamily="2" charset="0"/>
                        </a:rPr>
                        <a:t>Modera</a:t>
                      </a:r>
                      <a:r>
                        <a:rPr lang="es-ES" sz="800" dirty="0">
                          <a:effectLst/>
                          <a:latin typeface="Montserrat" pitchFamily="2" charset="0"/>
                        </a:rPr>
                        <a:t>: </a:t>
                      </a:r>
                      <a:r>
                        <a:rPr lang="es-ES" sz="800" b="1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</a:rPr>
                        <a:t>Sra. Ana M. Echeberría</a:t>
                      </a:r>
                      <a:r>
                        <a:rPr lang="es-ES" sz="80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</a:rPr>
                        <a:t>. Vocal Junta Directiva RIOD. Encare – Uruguay. </a:t>
                      </a:r>
                      <a:endParaRPr lang="es-ES" sz="800" dirty="0">
                        <a:solidFill>
                          <a:schemeClr val="tx1"/>
                        </a:solidFill>
                        <a:effectLst/>
                        <a:latin typeface="Montserrat" pitchFamily="2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017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800" dirty="0">
                        <a:effectLst/>
                        <a:latin typeface="Montserrat" pitchFamily="2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7694900"/>
                  </a:ext>
                </a:extLst>
              </a:tr>
              <a:tr h="443815">
                <a:tc>
                  <a:txBody>
                    <a:bodyPr/>
                    <a:lstStyle/>
                    <a:p>
                      <a:pPr marL="90170"/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11:30 a 12:00 </a:t>
                      </a:r>
                      <a:endParaRPr lang="es-ES" sz="800" b="1" dirty="0">
                        <a:effectLst/>
                        <a:latin typeface="Montserrat" pitchFamily="2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/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Café.</a:t>
                      </a:r>
                      <a:endParaRPr lang="es-ES" sz="800" b="1" dirty="0">
                        <a:effectLst/>
                        <a:latin typeface="Montserrat" pitchFamily="2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390724"/>
                  </a:ext>
                </a:extLst>
              </a:tr>
              <a:tr h="603353">
                <a:tc>
                  <a:txBody>
                    <a:bodyPr/>
                    <a:lstStyle/>
                    <a:p>
                      <a:pPr marL="90170"/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 </a:t>
                      </a:r>
                    </a:p>
                    <a:p>
                      <a:pPr marL="90170"/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12:00 a 13:30 </a:t>
                      </a:r>
                      <a:endParaRPr lang="es-ES" sz="800" b="1" dirty="0">
                        <a:effectLst/>
                        <a:latin typeface="Montserrat" pitchFamily="2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/>
                      <a:endParaRPr lang="es-ES" sz="800" u="sng" dirty="0">
                        <a:effectLst/>
                        <a:latin typeface="Montserrat" pitchFamily="2" charset="0"/>
                      </a:endParaRPr>
                    </a:p>
                    <a:p>
                      <a:pPr marL="90170"/>
                      <a:r>
                        <a:rPr lang="es-ES" sz="800" u="sng" dirty="0">
                          <a:effectLst/>
                          <a:latin typeface="Montserrat" pitchFamily="2" charset="0"/>
                        </a:rPr>
                        <a:t>Incidencia de la sociedad civil en las políticas y el apoyo en su implementación </a:t>
                      </a:r>
                    </a:p>
                    <a:p>
                      <a:pPr marL="90170"/>
                      <a:endParaRPr lang="es-ES" sz="800" u="sng" dirty="0">
                        <a:effectLst/>
                        <a:latin typeface="Montserrat" pitchFamily="2" charset="0"/>
                      </a:endParaRPr>
                    </a:p>
                    <a:p>
                      <a:pPr marL="261620" indent="-171450">
                        <a:buFont typeface="Wingdings" panose="05000000000000000000" pitchFamily="2" charset="2"/>
                        <a:buChar char="§"/>
                      </a:pPr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Sra. </a:t>
                      </a:r>
                      <a:r>
                        <a:rPr lang="es-ES" sz="800" b="1" dirty="0" err="1">
                          <a:effectLst/>
                          <a:latin typeface="Montserrat" pitchFamily="2" charset="0"/>
                        </a:rPr>
                        <a:t>Elisabet</a:t>
                      </a:r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 Arribas</a:t>
                      </a:r>
                      <a:r>
                        <a:rPr lang="es-ES" sz="800" dirty="0">
                          <a:effectLst/>
                          <a:latin typeface="Montserrat" pitchFamily="2" charset="0"/>
                        </a:rPr>
                        <a:t>, Unidad de Fortalecimiento Institucional, CICAD/OEA. </a:t>
                      </a:r>
                      <a:r>
                        <a:rPr lang="es-ES" sz="800" b="1" i="1" dirty="0">
                          <a:effectLst/>
                          <a:latin typeface="Montserrat" pitchFamily="2" charset="0"/>
                        </a:rPr>
                        <a:t>Los costos de la no inversión en políticas integrales y la influencia de las instituciones en el momento de la implementación</a:t>
                      </a:r>
                      <a:r>
                        <a:rPr lang="es-ES" sz="800" dirty="0">
                          <a:effectLst/>
                          <a:latin typeface="Montserrat" pitchFamily="2" charset="0"/>
                        </a:rPr>
                        <a:t>. </a:t>
                      </a:r>
                    </a:p>
                    <a:p>
                      <a:pPr marL="261620" indent="-171450">
                        <a:buFont typeface="Wingdings" panose="05000000000000000000" pitchFamily="2" charset="2"/>
                        <a:buChar char="§"/>
                      </a:pPr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Sra. Felisa Pérez</a:t>
                      </a:r>
                      <a:r>
                        <a:rPr lang="es-ES" sz="800" dirty="0">
                          <a:effectLst/>
                          <a:latin typeface="Montserrat" pitchFamily="2" charset="0"/>
                        </a:rPr>
                        <a:t>. Vicepresidenta de Junta Directiva RIOD y Presidenta ABD. </a:t>
                      </a:r>
                      <a:r>
                        <a:rPr lang="es-ES" sz="800" b="1" i="1" dirty="0">
                          <a:effectLst/>
                          <a:latin typeface="Montserrat" pitchFamily="2" charset="0"/>
                        </a:rPr>
                        <a:t>La colaboración pública – privada en el ámbito de las drogas. La importancia del rol de la sociedad civil.  </a:t>
                      </a:r>
                    </a:p>
                    <a:p>
                      <a:pPr marL="90170" indent="0">
                        <a:buFont typeface="Wingdings" panose="05000000000000000000" pitchFamily="2" charset="2"/>
                        <a:buNone/>
                      </a:pPr>
                      <a:endParaRPr lang="es-ES" sz="800" b="1" i="1" dirty="0">
                        <a:effectLst/>
                        <a:latin typeface="Montserrat" pitchFamily="2" charset="0"/>
                      </a:endParaRPr>
                    </a:p>
                    <a:p>
                      <a:pPr marL="90170" indent="0">
                        <a:buFont typeface="Wingdings" panose="05000000000000000000" pitchFamily="2" charset="2"/>
                        <a:buNone/>
                      </a:pPr>
                      <a:r>
                        <a:rPr lang="es-ES" sz="800" b="1" i="1" dirty="0">
                          <a:effectLst/>
                          <a:latin typeface="Montserrat" pitchFamily="2" charset="0"/>
                        </a:rPr>
                        <a:t>Testimonios desde la sociedad civil:</a:t>
                      </a:r>
                    </a:p>
                    <a:p>
                      <a:pPr marL="261620" indent="-171450">
                        <a:buFont typeface="Wingdings" panose="05000000000000000000" pitchFamily="2" charset="2"/>
                        <a:buChar char="§"/>
                      </a:pPr>
                      <a:r>
                        <a:rPr lang="es-ES" sz="800" b="0" i="0" dirty="0">
                          <a:effectLst/>
                          <a:latin typeface="Montserrat" pitchFamily="2" charset="0"/>
                        </a:rPr>
                        <a:t>FONGA. Argentina </a:t>
                      </a:r>
                    </a:p>
                    <a:p>
                      <a:pPr marL="261620" indent="-171450">
                        <a:buFont typeface="Wingdings" panose="05000000000000000000" pitchFamily="2" charset="2"/>
                        <a:buChar char="§"/>
                      </a:pPr>
                      <a:r>
                        <a:rPr lang="es-ES" sz="800" b="0" i="0" dirty="0">
                          <a:effectLst/>
                          <a:latin typeface="Montserrat" pitchFamily="2" charset="0"/>
                        </a:rPr>
                        <a:t>Asociación Proyecto Hombre y UNAD – RIOD. España</a:t>
                      </a:r>
                    </a:p>
                    <a:p>
                      <a:pPr marL="90170" indent="0">
                        <a:buFont typeface="Wingdings" panose="05000000000000000000" pitchFamily="2" charset="2"/>
                        <a:buNone/>
                      </a:pPr>
                      <a:endParaRPr lang="es-ES" sz="800" b="0" i="0" dirty="0">
                        <a:effectLst/>
                        <a:latin typeface="Montserrat" pitchFamily="2" charset="0"/>
                      </a:endParaRPr>
                    </a:p>
                    <a:p>
                      <a:pPr marL="90170">
                        <a:spcAft>
                          <a:spcPts val="1200"/>
                        </a:spcAft>
                      </a:pPr>
                      <a:r>
                        <a:rPr lang="es-ES" sz="800" u="sng" dirty="0">
                          <a:effectLst/>
                          <a:latin typeface="Montserrat" pitchFamily="2" charset="0"/>
                        </a:rPr>
                        <a:t>Modera</a:t>
                      </a:r>
                      <a:r>
                        <a:rPr lang="es-ES" sz="800" dirty="0">
                          <a:effectLst/>
                          <a:latin typeface="Montserrat" pitchFamily="2" charset="0"/>
                        </a:rPr>
                        <a:t>: </a:t>
                      </a:r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Sra. María Florencia di Masi</a:t>
                      </a:r>
                      <a:r>
                        <a:rPr lang="es-ES" sz="800" dirty="0">
                          <a:effectLst/>
                          <a:latin typeface="Montserrat" pitchFamily="2" charset="0"/>
                        </a:rPr>
                        <a:t>. Fundación Convivir. RIOD – Argentina. </a:t>
                      </a:r>
                    </a:p>
                    <a:p>
                      <a:pPr marL="90170">
                        <a:spcAft>
                          <a:spcPts val="1200"/>
                        </a:spcAft>
                      </a:pPr>
                      <a:endParaRPr lang="es-ES" sz="800" dirty="0">
                        <a:effectLst/>
                        <a:latin typeface="Montserrat" pitchFamily="2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7813465"/>
                  </a:ext>
                </a:extLst>
              </a:tr>
              <a:tr h="591753">
                <a:tc>
                  <a:txBody>
                    <a:bodyPr/>
                    <a:lstStyle/>
                    <a:p>
                      <a:pPr marL="90170"/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13:30 a 15:00 </a:t>
                      </a:r>
                      <a:endParaRPr lang="es-ES" sz="800" b="1" dirty="0">
                        <a:effectLst/>
                        <a:latin typeface="Montserrat" pitchFamily="2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/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Almuerzo.</a:t>
                      </a:r>
                      <a:endParaRPr lang="es-ES" sz="800" b="1" dirty="0">
                        <a:effectLst/>
                        <a:latin typeface="Montserrat" pitchFamily="2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6354002"/>
                  </a:ext>
                </a:extLst>
              </a:tr>
              <a:tr h="591753">
                <a:tc>
                  <a:txBody>
                    <a:bodyPr/>
                    <a:lstStyle/>
                    <a:p>
                      <a:pPr marL="90170"/>
                      <a:r>
                        <a:rPr lang="es-ES" sz="800" b="1" dirty="0">
                          <a:effectLst/>
                          <a:latin typeface="Montserrat" pitchFamily="2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15:00 a 16:00 </a:t>
                      </a:r>
                    </a:p>
                    <a:p>
                      <a:pPr marL="90170"/>
                      <a:endParaRPr lang="es-ES" sz="800" b="1" dirty="0">
                        <a:effectLst/>
                        <a:latin typeface="Montserrat" pitchFamily="2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0170"/>
                      <a:endParaRPr lang="es-ES" sz="800" b="1" dirty="0">
                        <a:effectLst/>
                        <a:latin typeface="Montserrat" pitchFamily="2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191" marR="581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/>
                      <a:r>
                        <a:rPr lang="es-ES" sz="800" u="sng" kern="120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  <a:ea typeface="+mn-ea"/>
                          <a:cs typeface="+mn-cs"/>
                        </a:rPr>
                        <a:t>Análisis regional desde la sociedad civil que trabaja en drogas y adicciones </a:t>
                      </a:r>
                    </a:p>
                    <a:p>
                      <a:pPr marL="90170"/>
                      <a:endParaRPr lang="es-ES" sz="800" u="sng" kern="1200" dirty="0">
                        <a:solidFill>
                          <a:schemeClr val="tx1"/>
                        </a:solidFill>
                        <a:effectLst/>
                        <a:latin typeface="Montserrat" pitchFamily="2" charset="0"/>
                        <a:ea typeface="+mn-ea"/>
                        <a:cs typeface="+mn-cs"/>
                      </a:endParaRPr>
                    </a:p>
                    <a:p>
                      <a:pPr marL="261620" indent="-171450" algn="l" defTabSz="914400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s-ES" sz="800" b="1" kern="120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  <a:ea typeface="+mn-ea"/>
                          <a:cs typeface="+mn-cs"/>
                        </a:rPr>
                        <a:t>Sra. Julia Campos. </a:t>
                      </a:r>
                      <a:r>
                        <a:rPr lang="es-ES" sz="800" b="0" kern="120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  <a:ea typeface="+mn-ea"/>
                          <a:cs typeface="+mn-cs"/>
                        </a:rPr>
                        <a:t>Nodo Andino. </a:t>
                      </a:r>
                    </a:p>
                    <a:p>
                      <a:pPr marL="261620" indent="-171450" algn="l" defTabSz="914400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s-ES" sz="800" b="1" kern="120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  <a:ea typeface="+mn-ea"/>
                          <a:cs typeface="+mn-cs"/>
                        </a:rPr>
                        <a:t>Sra. Xochitl Mejía. </a:t>
                      </a:r>
                      <a:r>
                        <a:rPr lang="es-ES" sz="800" b="0" kern="120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  <a:ea typeface="+mn-ea"/>
                          <a:cs typeface="+mn-cs"/>
                        </a:rPr>
                        <a:t>Nodo Centroamérica, México y Caribe.</a:t>
                      </a:r>
                    </a:p>
                    <a:p>
                      <a:pPr marL="261620" indent="-171450" algn="l" defTabSz="914400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s-ES" sz="800" b="1" kern="120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  <a:ea typeface="+mn-ea"/>
                          <a:cs typeface="+mn-cs"/>
                        </a:rPr>
                        <a:t>Sra. Lola Capdepón Balaguer. </a:t>
                      </a:r>
                      <a:r>
                        <a:rPr lang="es-ES" sz="800" b="0" kern="120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  <a:ea typeface="+mn-ea"/>
                          <a:cs typeface="+mn-cs"/>
                        </a:rPr>
                        <a:t>Nodo España.</a:t>
                      </a:r>
                    </a:p>
                    <a:p>
                      <a:pPr marL="261620" indent="-171450" algn="l" defTabSz="914400" rtl="0" eaLnBrk="1" latinLnBrk="0" hangingPunct="1">
                        <a:buFont typeface="Wingdings" panose="05000000000000000000" pitchFamily="2" charset="2"/>
                        <a:buChar char="§"/>
                      </a:pPr>
                      <a:r>
                        <a:rPr lang="es-ES" sz="800" b="1" kern="120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  <a:ea typeface="+mn-ea"/>
                          <a:cs typeface="+mn-cs"/>
                        </a:rPr>
                        <a:t>Sra. Ana María Echeberría. </a:t>
                      </a:r>
                      <a:r>
                        <a:rPr lang="es-ES" sz="800" b="0" kern="120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  <a:ea typeface="+mn-ea"/>
                          <a:cs typeface="+mn-cs"/>
                        </a:rPr>
                        <a:t>Nodo Sur.</a:t>
                      </a:r>
                    </a:p>
                    <a:p>
                      <a:pPr marL="9017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endParaRPr lang="es-ES" sz="800" b="0" kern="1200" dirty="0">
                        <a:solidFill>
                          <a:schemeClr val="tx1"/>
                        </a:solidFill>
                        <a:effectLst/>
                        <a:latin typeface="Montserrat" pitchFamily="2" charset="0"/>
                        <a:ea typeface="+mn-ea"/>
                        <a:cs typeface="+mn-cs"/>
                      </a:endParaRPr>
                    </a:p>
                    <a:p>
                      <a:pPr marL="9017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s-ES" sz="800" u="sng" dirty="0">
                          <a:effectLst/>
                          <a:latin typeface="Montserrat" pitchFamily="2" charset="0"/>
                        </a:rPr>
                        <a:t>Modera</a:t>
                      </a:r>
                      <a:r>
                        <a:rPr lang="es-ES" sz="800" dirty="0">
                          <a:effectLst/>
                          <a:latin typeface="Montserrat" pitchFamily="2" charset="0"/>
                        </a:rPr>
                        <a:t>: </a:t>
                      </a:r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Sra. Auxiliadora Fernández</a:t>
                      </a:r>
                      <a:r>
                        <a:rPr lang="es-ES" sz="800" dirty="0">
                          <a:effectLst/>
                          <a:latin typeface="Montserrat" pitchFamily="2" charset="0"/>
                        </a:rPr>
                        <a:t>. Fundación </a:t>
                      </a:r>
                      <a:r>
                        <a:rPr lang="es-ES" sz="800" dirty="0" err="1">
                          <a:effectLst/>
                          <a:latin typeface="Montserrat" pitchFamily="2" charset="0"/>
                        </a:rPr>
                        <a:t>Emet</a:t>
                      </a:r>
                      <a:r>
                        <a:rPr lang="es-ES" sz="800" dirty="0">
                          <a:effectLst/>
                          <a:latin typeface="Montserrat" pitchFamily="2" charset="0"/>
                        </a:rPr>
                        <a:t> Arco Iris – España. </a:t>
                      </a:r>
                    </a:p>
                    <a:p>
                      <a:pPr marL="90170" indent="0" algn="l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endParaRPr lang="es-ES" sz="800" b="0" u="sng" kern="1200" dirty="0">
                        <a:solidFill>
                          <a:schemeClr val="tx1"/>
                        </a:solidFill>
                        <a:effectLst/>
                        <a:latin typeface="Montserrat" pitchFamily="2" charset="0"/>
                        <a:ea typeface="+mn-ea"/>
                        <a:cs typeface="+mn-cs"/>
                      </a:endParaRPr>
                    </a:p>
                    <a:p>
                      <a:pPr marL="90170"/>
                      <a:endParaRPr lang="es-ES" sz="800" u="sng" kern="1200" dirty="0">
                        <a:solidFill>
                          <a:schemeClr val="tx1"/>
                        </a:solidFill>
                        <a:effectLst/>
                        <a:latin typeface="Montserrat" pitchFamily="2" charset="0"/>
                        <a:ea typeface="+mn-ea"/>
                        <a:cs typeface="+mn-cs"/>
                      </a:endParaRPr>
                    </a:p>
                  </a:txBody>
                  <a:tcPr marL="58191" marR="58191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965441"/>
                  </a:ext>
                </a:extLst>
              </a:tr>
              <a:tr h="591753">
                <a:tc>
                  <a:txBody>
                    <a:bodyPr/>
                    <a:lstStyle/>
                    <a:p>
                      <a:pPr marL="90170"/>
                      <a:r>
                        <a:rPr lang="es-ES" sz="800" b="1" dirty="0">
                          <a:effectLst/>
                          <a:latin typeface="Montserrat" pitchFamily="2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16:00 a 17:00</a:t>
                      </a:r>
                    </a:p>
                  </a:txBody>
                  <a:tcPr marL="58191" marR="581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/>
                      <a:r>
                        <a:rPr lang="es-ES" sz="800" u="sng" kern="120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  <a:ea typeface="+mn-ea"/>
                          <a:cs typeface="+mn-cs"/>
                        </a:rPr>
                        <a:t>Síntesis de mesas y paneles.</a:t>
                      </a:r>
                    </a:p>
                  </a:txBody>
                  <a:tcPr marL="58191" marR="58191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8493208"/>
                  </a:ext>
                </a:extLst>
              </a:tr>
              <a:tr h="591753">
                <a:tc>
                  <a:txBody>
                    <a:bodyPr/>
                    <a:lstStyle/>
                    <a:p>
                      <a:pPr marL="90170" algn="ctr"/>
                      <a:r>
                        <a:rPr lang="es-ES" sz="800" b="1" dirty="0">
                          <a:effectLst/>
                          <a:latin typeface="Montserrat" pitchFamily="2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17:00</a:t>
                      </a:r>
                    </a:p>
                  </a:txBody>
                  <a:tcPr marL="58191" marR="581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/>
                      <a:r>
                        <a:rPr lang="it-IT" sz="800" u="sng" kern="1200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  <a:ea typeface="+mn-ea"/>
                          <a:cs typeface="+mn-cs"/>
                        </a:rPr>
                        <a:t>Clausura del XXVI Seminario RIOD.</a:t>
                      </a:r>
                    </a:p>
                    <a:p>
                      <a:pPr marL="261620" indent="-171450">
                        <a:buFont typeface="Wingdings" panose="05000000000000000000" pitchFamily="2" charset="2"/>
                        <a:buChar char="§"/>
                      </a:pPr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Sra. Margarita Segura. </a:t>
                      </a:r>
                      <a:r>
                        <a:rPr lang="es-ES" sz="800" b="0" dirty="0">
                          <a:effectLst/>
                          <a:latin typeface="Montserrat" pitchFamily="2" charset="0"/>
                        </a:rPr>
                        <a:t>Jefa de servicio. Subdirección Gral. Relaciones Institucionales. DGPNSD. Ministerio de Sanidad de España.</a:t>
                      </a:r>
                    </a:p>
                    <a:p>
                      <a:pPr marL="261620" indent="-171450">
                        <a:buFont typeface="Wingdings" panose="05000000000000000000" pitchFamily="2" charset="2"/>
                        <a:buChar char="§"/>
                      </a:pPr>
                      <a:r>
                        <a:rPr lang="es-ES" sz="800" b="1" dirty="0">
                          <a:effectLst/>
                          <a:latin typeface="Montserrat" pitchFamily="2" charset="0"/>
                        </a:rPr>
                        <a:t>Sra. Margarita María Sánchez Villegas. </a:t>
                      </a:r>
                      <a:r>
                        <a:rPr lang="es-ES" sz="800" b="0" dirty="0">
                          <a:effectLst/>
                          <a:latin typeface="Montserrat" pitchFamily="2" charset="0"/>
                        </a:rPr>
                        <a:t>Presidenta de la RIOD.</a:t>
                      </a:r>
                      <a:endParaRPr lang="es-ES" sz="800" dirty="0">
                        <a:effectLst/>
                        <a:latin typeface="Montserrat" pitchFamily="2" charset="0"/>
                      </a:endParaRPr>
                    </a:p>
                    <a:p>
                      <a:pPr marL="90170"/>
                      <a:endParaRPr lang="it-IT" sz="800" u="sng" kern="1200" dirty="0">
                        <a:solidFill>
                          <a:schemeClr val="tx1"/>
                        </a:solidFill>
                        <a:effectLst/>
                        <a:latin typeface="Montserrat" pitchFamily="2" charset="0"/>
                        <a:ea typeface="+mn-ea"/>
                        <a:cs typeface="+mn-cs"/>
                      </a:endParaRPr>
                    </a:p>
                    <a:p>
                      <a:pPr marL="90170"/>
                      <a:endParaRPr lang="es-ES" sz="800" u="sng" kern="1200" dirty="0">
                        <a:solidFill>
                          <a:schemeClr val="tx1"/>
                        </a:solidFill>
                        <a:effectLst/>
                        <a:latin typeface="Montserrat" pitchFamily="2" charset="0"/>
                        <a:ea typeface="+mn-ea"/>
                        <a:cs typeface="+mn-cs"/>
                      </a:endParaRPr>
                    </a:p>
                  </a:txBody>
                  <a:tcPr marL="58191" marR="58191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5145048"/>
                  </a:ext>
                </a:extLst>
              </a:tr>
            </a:tbl>
          </a:graphicData>
        </a:graphic>
      </p:graphicFrame>
      <p:pic>
        <p:nvPicPr>
          <p:cNvPr id="8" name="Imagen 7" descr="Logotipo&#10;&#10;Descripción generada automáticamente">
            <a:extLst>
              <a:ext uri="{FF2B5EF4-FFF2-40B4-BE49-F238E27FC236}">
                <a16:creationId xmlns:a16="http://schemas.microsoft.com/office/drawing/2014/main" id="{BBA84592-7F32-023C-B674-27AFD67E48B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176"/>
          <a:stretch/>
        </p:blipFill>
        <p:spPr>
          <a:xfrm>
            <a:off x="5425395" y="149028"/>
            <a:ext cx="1676400" cy="663525"/>
          </a:xfrm>
          <a:prstGeom prst="rect">
            <a:avLst/>
          </a:prstGeom>
        </p:spPr>
      </p:pic>
      <p:sp>
        <p:nvSpPr>
          <p:cNvPr id="9" name="9 CuadroTexto">
            <a:extLst>
              <a:ext uri="{FF2B5EF4-FFF2-40B4-BE49-F238E27FC236}">
                <a16:creationId xmlns:a16="http://schemas.microsoft.com/office/drawing/2014/main" id="{069274FA-F428-285F-45B2-F2D7C5253C78}"/>
              </a:ext>
            </a:extLst>
          </p:cNvPr>
          <p:cNvSpPr txBox="1"/>
          <p:nvPr/>
        </p:nvSpPr>
        <p:spPr>
          <a:xfrm>
            <a:off x="421200" y="1134000"/>
            <a:ext cx="6687409" cy="317182"/>
          </a:xfrm>
          <a:prstGeom prst="rect">
            <a:avLst/>
          </a:prstGeom>
          <a:solidFill>
            <a:srgbClr val="005E5D"/>
          </a:solidFill>
        </p:spPr>
        <p:txBody>
          <a:bodyPr wrap="square" lIns="100753" tIns="50377" rIns="100753" bIns="50377" rtlCol="0">
            <a:spAutoFit/>
          </a:bodyPr>
          <a:lstStyle/>
          <a:p>
            <a:pPr algn="ctr" fontAlgn="base"/>
            <a:r>
              <a:rPr lang="es-ES" sz="1400" b="1" dirty="0">
                <a:solidFill>
                  <a:srgbClr val="F1C400"/>
                </a:solidFill>
                <a:latin typeface="Montserrat" panose="02000505000000020004" pitchFamily="2" charset="0"/>
              </a:rPr>
              <a:t>Programa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FA9426A0-8EA4-734A-12D8-D872C954D2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377426"/>
              </p:ext>
            </p:extLst>
          </p:nvPr>
        </p:nvGraphicFramePr>
        <p:xfrm>
          <a:off x="421200" y="1972800"/>
          <a:ext cx="6660650" cy="5248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8650">
                  <a:extLst>
                    <a:ext uri="{9D8B030D-6E8A-4147-A177-3AD203B41FA5}">
                      <a16:colId xmlns:a16="http://schemas.microsoft.com/office/drawing/2014/main" val="1084220053"/>
                    </a:ext>
                  </a:extLst>
                </a:gridCol>
                <a:gridCol w="5742000">
                  <a:extLst>
                    <a:ext uri="{9D8B030D-6E8A-4147-A177-3AD203B41FA5}">
                      <a16:colId xmlns:a16="http://schemas.microsoft.com/office/drawing/2014/main" val="2565287885"/>
                    </a:ext>
                  </a:extLst>
                </a:gridCol>
              </a:tblGrid>
              <a:tr h="524862">
                <a:tc>
                  <a:txBody>
                    <a:bodyPr/>
                    <a:lstStyle/>
                    <a:p>
                      <a:pPr marL="90170" algn="ctr"/>
                      <a:r>
                        <a:rPr lang="es-ES" sz="800" b="1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8:30 </a:t>
                      </a:r>
                    </a:p>
                    <a:p>
                      <a:pPr marL="90170" algn="l"/>
                      <a:endParaRPr lang="es-ES" sz="800" b="1" dirty="0">
                        <a:solidFill>
                          <a:schemeClr val="tx1"/>
                        </a:solidFill>
                        <a:effectLst/>
                        <a:latin typeface="Montserrat" pitchFamily="2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431" marR="4243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/>
                      <a:r>
                        <a:rPr lang="es-ES" sz="800" b="0" u="sng" dirty="0">
                          <a:solidFill>
                            <a:schemeClr val="tx1"/>
                          </a:solidFill>
                          <a:effectLst/>
                          <a:latin typeface="Montserrat" pitchFamily="2" charset="0"/>
                        </a:rPr>
                        <a:t>Recepción y acreditación.</a:t>
                      </a:r>
                    </a:p>
                  </a:txBody>
                  <a:tcPr marL="42431" marR="42431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9926862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6A9A18AC-403B-92C7-DB60-8A1100155615}"/>
              </a:ext>
            </a:extLst>
          </p:cNvPr>
          <p:cNvSpPr txBox="1"/>
          <p:nvPr/>
        </p:nvSpPr>
        <p:spPr>
          <a:xfrm>
            <a:off x="421200" y="10210850"/>
            <a:ext cx="3276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b="1" dirty="0">
                <a:latin typeface="Montserrat" pitchFamily="2" charset="0"/>
              </a:rPr>
              <a:t>*GTM - 4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A4D7CE8-CEE7-189D-1943-D81EB2C1580A}"/>
              </a:ext>
            </a:extLst>
          </p:cNvPr>
          <p:cNvSpPr txBox="1"/>
          <p:nvPr/>
        </p:nvSpPr>
        <p:spPr>
          <a:xfrm>
            <a:off x="3697800" y="10210850"/>
            <a:ext cx="3276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" sz="800"/>
              <a:t>* El jueves 11 y viernes 12 se destinará a trabajo interno de la red.</a:t>
            </a:r>
            <a:endParaRPr lang="es-ES" sz="800" dirty="0"/>
          </a:p>
        </p:txBody>
      </p:sp>
    </p:spTree>
    <p:extLst>
      <p:ext uri="{BB962C8B-B14F-4D97-AF65-F5344CB8AC3E}">
        <p14:creationId xmlns:p14="http://schemas.microsoft.com/office/powerpoint/2010/main" val="3488725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AC7CD70B-7737-E5E4-E2CF-BFC723FFA49B}"/>
              </a:ext>
            </a:extLst>
          </p:cNvPr>
          <p:cNvPicPr>
            <a:picLocks noChangeAspect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99272" y="1823734"/>
            <a:ext cx="284302" cy="278727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49EFCA57-0187-B20D-B128-198EC019C6EA}"/>
              </a:ext>
            </a:extLst>
          </p:cNvPr>
          <p:cNvPicPr>
            <a:picLocks noChangeAspect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03207" y="2662983"/>
            <a:ext cx="280367" cy="280367"/>
          </a:xfrm>
          <a:prstGeom prst="rect">
            <a:avLst/>
          </a:prstGeom>
        </p:spPr>
      </p:pic>
      <p:pic>
        <p:nvPicPr>
          <p:cNvPr id="6" name="Picture 8">
            <a:extLst>
              <a:ext uri="{FF2B5EF4-FFF2-40B4-BE49-F238E27FC236}">
                <a16:creationId xmlns:a16="http://schemas.microsoft.com/office/drawing/2014/main" id="{E6E07A78-1F24-B938-CCD8-84683DD3E60E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4" cstate="print">
            <a:grayscl/>
          </a:blip>
          <a:srcRect/>
          <a:stretch>
            <a:fillRect/>
          </a:stretch>
        </p:blipFill>
        <p:spPr bwMode="auto">
          <a:xfrm>
            <a:off x="1198577" y="1403216"/>
            <a:ext cx="287027" cy="280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A1FB693D-C088-DA5E-336B-A8BCBB3B2D02}"/>
              </a:ext>
            </a:extLst>
          </p:cNvPr>
          <p:cNvSpPr txBox="1"/>
          <p:nvPr/>
        </p:nvSpPr>
        <p:spPr>
          <a:xfrm>
            <a:off x="1506905" y="1824597"/>
            <a:ext cx="186009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200" b="1" dirty="0">
                <a:solidFill>
                  <a:srgbClr val="005E5D"/>
                </a:solidFill>
                <a:latin typeface="Montserrat" pitchFamily="2" charset="0"/>
              </a:rPr>
              <a:t>@Riod_oficial </a:t>
            </a:r>
            <a:endParaRPr lang="es-ES" sz="1200" b="1" dirty="0">
              <a:solidFill>
                <a:srgbClr val="005E5D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EA0B9390-36CF-5190-5566-88F76F342A16}"/>
              </a:ext>
            </a:extLst>
          </p:cNvPr>
          <p:cNvSpPr txBox="1"/>
          <p:nvPr/>
        </p:nvSpPr>
        <p:spPr>
          <a:xfrm>
            <a:off x="1506905" y="2240628"/>
            <a:ext cx="12854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200" b="1" dirty="0">
                <a:solidFill>
                  <a:srgbClr val="005E5D"/>
                </a:solidFill>
                <a:latin typeface="Montserrat" pitchFamily="2" charset="0"/>
              </a:rPr>
              <a:t>@RIOD.redes</a:t>
            </a:r>
            <a:endParaRPr lang="es-ES" sz="1200" b="1" dirty="0">
              <a:solidFill>
                <a:srgbClr val="005E5D"/>
              </a:solidFill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441D6E32-6CCD-2553-8E61-B2F6FFE144E4}"/>
              </a:ext>
            </a:extLst>
          </p:cNvPr>
          <p:cNvSpPr txBox="1"/>
          <p:nvPr/>
        </p:nvSpPr>
        <p:spPr>
          <a:xfrm>
            <a:off x="1506905" y="1402990"/>
            <a:ext cx="186009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200" b="1" dirty="0">
                <a:solidFill>
                  <a:srgbClr val="005E5D"/>
                </a:solidFill>
                <a:latin typeface="Montserrat" pitchFamily="2" charset="0"/>
              </a:rPr>
              <a:t>www.riod.org</a:t>
            </a:r>
            <a:endParaRPr lang="es-ES" sz="1200" b="1" dirty="0">
              <a:solidFill>
                <a:srgbClr val="005E5D"/>
              </a:solidFill>
            </a:endParaRPr>
          </a:p>
        </p:txBody>
      </p:sp>
      <p:pic>
        <p:nvPicPr>
          <p:cNvPr id="14" name="Picture 2" descr="logo-instagram-png-fundo-transparente5">
            <a:extLst>
              <a:ext uri="{FF2B5EF4-FFF2-40B4-BE49-F238E27FC236}">
                <a16:creationId xmlns:a16="http://schemas.microsoft.com/office/drawing/2014/main" id="{1E2BA9EE-39A1-0996-461E-390778D219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7327" y="3099920"/>
            <a:ext cx="263361" cy="263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1391993F-6041-14DA-38ED-196FCD7E33AF}"/>
              </a:ext>
            </a:extLst>
          </p:cNvPr>
          <p:cNvSpPr txBox="1"/>
          <p:nvPr/>
        </p:nvSpPr>
        <p:spPr>
          <a:xfrm>
            <a:off x="1508788" y="3078680"/>
            <a:ext cx="186009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200" b="1" dirty="0">
                <a:solidFill>
                  <a:srgbClr val="005E5D"/>
                </a:solidFill>
                <a:latin typeface="Montserrat" pitchFamily="2" charset="0"/>
              </a:rPr>
              <a:t>@riod.oficial</a:t>
            </a:r>
            <a:endParaRPr lang="es-ES" sz="1200" b="1" dirty="0">
              <a:solidFill>
                <a:srgbClr val="005E5D"/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D0B39FC8-DF0F-EF1C-948B-C621F12B2D61}"/>
              </a:ext>
            </a:extLst>
          </p:cNvPr>
          <p:cNvSpPr txBox="1"/>
          <p:nvPr/>
        </p:nvSpPr>
        <p:spPr>
          <a:xfrm>
            <a:off x="1506905" y="3474208"/>
            <a:ext cx="186009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200" b="1" dirty="0" err="1">
                <a:solidFill>
                  <a:srgbClr val="005E5D"/>
                </a:solidFill>
                <a:latin typeface="Montserrat" pitchFamily="2" charset="0"/>
              </a:rPr>
              <a:t>RIOD_oficial</a:t>
            </a:r>
            <a:endParaRPr lang="es-ES" sz="1200" b="1" dirty="0">
              <a:solidFill>
                <a:srgbClr val="005E5D"/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7F162553-29B5-2797-BABF-A70D6FF4A455}"/>
              </a:ext>
            </a:extLst>
          </p:cNvPr>
          <p:cNvSpPr txBox="1"/>
          <p:nvPr/>
        </p:nvSpPr>
        <p:spPr>
          <a:xfrm>
            <a:off x="1506905" y="2683152"/>
            <a:ext cx="186009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200" b="1" dirty="0">
                <a:solidFill>
                  <a:srgbClr val="005E5D"/>
                </a:solidFill>
                <a:latin typeface="Montserrat" pitchFamily="2" charset="0"/>
              </a:rPr>
              <a:t>RIOD</a:t>
            </a:r>
            <a:endParaRPr lang="es-ES" sz="1200" b="1" dirty="0">
              <a:solidFill>
                <a:srgbClr val="005E5D"/>
              </a:solidFill>
            </a:endParaRP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E0213E10-4776-5388-E4AA-0FC31ECFC3D7}"/>
              </a:ext>
            </a:extLst>
          </p:cNvPr>
          <p:cNvPicPr>
            <a:picLocks noChangeAspect="1"/>
          </p:cNvPicPr>
          <p:nvPr/>
        </p:nvPicPr>
        <p:blipFill>
          <a:blip r:embed="rId6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7450" y="2242971"/>
            <a:ext cx="283238" cy="277684"/>
          </a:xfrm>
          <a:prstGeom prst="rect">
            <a:avLst/>
          </a:prstGeom>
        </p:spPr>
      </p:pic>
      <p:pic>
        <p:nvPicPr>
          <p:cNvPr id="19" name="Picture 14">
            <a:hlinkClick r:id="rId7"/>
            <a:extLst>
              <a:ext uri="{FF2B5EF4-FFF2-40B4-BE49-F238E27FC236}">
                <a16:creationId xmlns:a16="http://schemas.microsoft.com/office/drawing/2014/main" id="{96762AE1-10D9-12B8-05FE-F2C60FD438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l="10174" t="19994" r="10675" b="17334"/>
          <a:stretch/>
        </p:blipFill>
        <p:spPr bwMode="auto">
          <a:xfrm>
            <a:off x="1187450" y="3472058"/>
            <a:ext cx="310952" cy="246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>
            <a:extLst>
              <a:ext uri="{FF2B5EF4-FFF2-40B4-BE49-F238E27FC236}">
                <a16:creationId xmlns:a16="http://schemas.microsoft.com/office/drawing/2014/main" id="{0FC8B593-1295-AE69-AC5C-7893979AB2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duotone>
              <a:schemeClr val="accent3">
                <a:shade val="45000"/>
                <a:satMod val="135000"/>
              </a:schemeClr>
              <a:prstClr val="white"/>
            </a:duotone>
            <a:alphaModFix amt="50000"/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artisticPaintBrush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0" y="5743620"/>
            <a:ext cx="7048878" cy="4960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23 Rectángulo">
            <a:extLst>
              <a:ext uri="{FF2B5EF4-FFF2-40B4-BE49-F238E27FC236}">
                <a16:creationId xmlns:a16="http://schemas.microsoft.com/office/drawing/2014/main" id="{F0D708A7-2AEC-833D-0C5D-7D40A9BC1DDF}"/>
              </a:ext>
            </a:extLst>
          </p:cNvPr>
          <p:cNvSpPr/>
          <p:nvPr/>
        </p:nvSpPr>
        <p:spPr>
          <a:xfrm rot="5400000">
            <a:off x="2611256" y="3417707"/>
            <a:ext cx="35985" cy="3060000"/>
          </a:xfrm>
          <a:prstGeom prst="rect">
            <a:avLst/>
          </a:prstGeom>
          <a:solidFill>
            <a:srgbClr val="F1C400"/>
          </a:solidFill>
          <a:ln>
            <a:solidFill>
              <a:srgbClr val="005E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417" dirty="0"/>
          </a:p>
        </p:txBody>
      </p:sp>
      <p:sp>
        <p:nvSpPr>
          <p:cNvPr id="13" name="23 Rectángulo">
            <a:extLst>
              <a:ext uri="{FF2B5EF4-FFF2-40B4-BE49-F238E27FC236}">
                <a16:creationId xmlns:a16="http://schemas.microsoft.com/office/drawing/2014/main" id="{91EAFBC6-55FC-C2FC-31E6-04239AA0C8F7}"/>
              </a:ext>
            </a:extLst>
          </p:cNvPr>
          <p:cNvSpPr/>
          <p:nvPr/>
        </p:nvSpPr>
        <p:spPr>
          <a:xfrm rot="5400000">
            <a:off x="2611257" y="-356307"/>
            <a:ext cx="35985" cy="3060000"/>
          </a:xfrm>
          <a:prstGeom prst="rect">
            <a:avLst/>
          </a:prstGeom>
          <a:solidFill>
            <a:srgbClr val="F1C400"/>
          </a:solidFill>
          <a:ln>
            <a:solidFill>
              <a:srgbClr val="005E5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417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2A67D38-6C96-2421-CB7C-BFB31DA16B4B}"/>
              </a:ext>
            </a:extLst>
          </p:cNvPr>
          <p:cNvSpPr txBox="1"/>
          <p:nvPr/>
        </p:nvSpPr>
        <p:spPr>
          <a:xfrm>
            <a:off x="1532688" y="4166969"/>
            <a:ext cx="262656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200" b="1" dirty="0">
                <a:solidFill>
                  <a:srgbClr val="005E5D"/>
                </a:solidFill>
                <a:latin typeface="Montserrat" pitchFamily="2" charset="0"/>
              </a:rPr>
              <a:t>https://acortar.link/BjDEWf</a:t>
            </a:r>
          </a:p>
        </p:txBody>
      </p:sp>
      <p:pic>
        <p:nvPicPr>
          <p:cNvPr id="22" name="Imagen 21" descr="Icono&#10;&#10;Descripción generada automáticamente">
            <a:extLst>
              <a:ext uri="{FF2B5EF4-FFF2-40B4-BE49-F238E27FC236}">
                <a16:creationId xmlns:a16="http://schemas.microsoft.com/office/drawing/2014/main" id="{E4B65B9D-2315-3A7B-EF2D-8646198BDED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3667" y="3877338"/>
            <a:ext cx="283238" cy="283238"/>
          </a:xfrm>
          <a:prstGeom prst="rect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F3A6B285-4DA0-5B83-AB5E-0E18432F2A6F}"/>
              </a:ext>
            </a:extLst>
          </p:cNvPr>
          <p:cNvSpPr txBox="1"/>
          <p:nvPr/>
        </p:nvSpPr>
        <p:spPr>
          <a:xfrm>
            <a:off x="1532688" y="3877338"/>
            <a:ext cx="262656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200" b="1" dirty="0">
                <a:solidFill>
                  <a:srgbClr val="005E5D"/>
                </a:solidFill>
                <a:latin typeface="Montserrat" pitchFamily="2" charset="0"/>
              </a:rPr>
              <a:t>Regístrate en:</a:t>
            </a:r>
          </a:p>
        </p:txBody>
      </p:sp>
    </p:spTree>
    <p:extLst>
      <p:ext uri="{BB962C8B-B14F-4D97-AF65-F5344CB8AC3E}">
        <p14:creationId xmlns:p14="http://schemas.microsoft.com/office/powerpoint/2010/main" val="1609136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5788</TotalTime>
  <Words>1239</Words>
  <Application>Microsoft Office PowerPoint</Application>
  <PresentationFormat>Personalizado</PresentationFormat>
  <Paragraphs>188</Paragraphs>
  <Slides>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Montserrat</vt:lpstr>
      <vt:lpstr>Aptos</vt:lpstr>
      <vt:lpstr>Wingdings</vt:lpstr>
      <vt:lpstr>Arial</vt:lpstr>
      <vt:lpstr>Calibri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Portada Programa XXIV Seminario</dc:title>
  <dc:creator>Coordinacion</dc:creator>
  <cp:lastModifiedBy>RIOD</cp:lastModifiedBy>
  <cp:revision>44</cp:revision>
  <dcterms:created xsi:type="dcterms:W3CDTF">2006-08-16T00:00:00Z</dcterms:created>
  <dcterms:modified xsi:type="dcterms:W3CDTF">2024-03-25T11:15:43Z</dcterms:modified>
  <dc:identifier>DAE-mw0PaLU</dc:identifier>
</cp:coreProperties>
</file>