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601200" cy="12801600" type="A3"/>
  <p:notesSz cx="6797675" cy="9928225"/>
  <p:defaultTextStyle>
    <a:defPPr>
      <a:defRPr lang="es-ES"/>
    </a:defPPr>
    <a:lvl1pPr marL="0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39967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79935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919905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59872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99840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839807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479778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119745" algn="l" defTabSz="12799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400"/>
    <a:srgbClr val="005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44" y="-336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/>
            </a:lvl1pPr>
          </a:lstStyle>
          <a:p>
            <a:fld id="{F2F51A71-66AB-4367-BB2E-0850EC813D39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6125"/>
            <a:ext cx="27908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/>
            </a:lvl1pPr>
          </a:lstStyle>
          <a:p>
            <a:fld id="{790DF7E0-C422-4742-8707-7AEA0E6705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41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39967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79935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919905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559872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199840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839807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479778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5119745" algn="l" defTabSz="12799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7E0-C422-4742-8707-7AEA0E67054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7E0-C422-4742-8707-7AEA0E67054D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60870" y="512661"/>
            <a:ext cx="2160270" cy="1092284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80060" y="512661"/>
            <a:ext cx="6320790" cy="1092284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426" y="8226215"/>
            <a:ext cx="8161020" cy="254254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8426" y="5425867"/>
            <a:ext cx="8161020" cy="2800348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3996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799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598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998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8398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4797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11974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80065" y="2865544"/>
            <a:ext cx="4242200" cy="119422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7" indent="0">
              <a:buNone/>
              <a:defRPr sz="2700" b="1"/>
            </a:lvl2pPr>
            <a:lvl3pPr marL="1279935" indent="0">
              <a:buNone/>
              <a:defRPr sz="2400" b="1"/>
            </a:lvl3pPr>
            <a:lvl4pPr marL="1919905" indent="0">
              <a:buNone/>
              <a:defRPr sz="2200" b="1"/>
            </a:lvl4pPr>
            <a:lvl5pPr marL="2559872" indent="0">
              <a:buNone/>
              <a:defRPr sz="2200" b="1"/>
            </a:lvl5pPr>
            <a:lvl6pPr marL="3199840" indent="0">
              <a:buNone/>
              <a:defRPr sz="2200" b="1"/>
            </a:lvl6pPr>
            <a:lvl7pPr marL="3839807" indent="0">
              <a:buNone/>
              <a:defRPr sz="2200" b="1"/>
            </a:lvl7pPr>
            <a:lvl8pPr marL="4479778" indent="0">
              <a:buNone/>
              <a:defRPr sz="2200" b="1"/>
            </a:lvl8pPr>
            <a:lvl9pPr marL="5119745" indent="0">
              <a:buNone/>
              <a:defRPr sz="2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5" y="4059768"/>
            <a:ext cx="4242200" cy="7375737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77287" y="2865544"/>
            <a:ext cx="4243859" cy="119422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7" indent="0">
              <a:buNone/>
              <a:defRPr sz="2700" b="1"/>
            </a:lvl2pPr>
            <a:lvl3pPr marL="1279935" indent="0">
              <a:buNone/>
              <a:defRPr sz="2400" b="1"/>
            </a:lvl3pPr>
            <a:lvl4pPr marL="1919905" indent="0">
              <a:buNone/>
              <a:defRPr sz="2200" b="1"/>
            </a:lvl4pPr>
            <a:lvl5pPr marL="2559872" indent="0">
              <a:buNone/>
              <a:defRPr sz="2200" b="1"/>
            </a:lvl5pPr>
            <a:lvl6pPr marL="3199840" indent="0">
              <a:buNone/>
              <a:defRPr sz="2200" b="1"/>
            </a:lvl6pPr>
            <a:lvl7pPr marL="3839807" indent="0">
              <a:buNone/>
              <a:defRPr sz="2200" b="1"/>
            </a:lvl7pPr>
            <a:lvl8pPr marL="4479778" indent="0">
              <a:buNone/>
              <a:defRPr sz="2200" b="1"/>
            </a:lvl8pPr>
            <a:lvl9pPr marL="5119745" indent="0">
              <a:buNone/>
              <a:defRPr sz="2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77287" y="4059768"/>
            <a:ext cx="4243859" cy="7375737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5" y="509695"/>
            <a:ext cx="3158726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53808" y="509695"/>
            <a:ext cx="5367338" cy="1092581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80065" y="2678855"/>
            <a:ext cx="3158726" cy="8756652"/>
          </a:xfrm>
        </p:spPr>
        <p:txBody>
          <a:bodyPr/>
          <a:lstStyle>
            <a:lvl1pPr marL="0" indent="0">
              <a:buNone/>
              <a:defRPr sz="1900"/>
            </a:lvl1pPr>
            <a:lvl2pPr marL="639967" indent="0">
              <a:buNone/>
              <a:defRPr sz="1600"/>
            </a:lvl2pPr>
            <a:lvl3pPr marL="1279935" indent="0">
              <a:buNone/>
              <a:defRPr sz="1400"/>
            </a:lvl3pPr>
            <a:lvl4pPr marL="1919905" indent="0">
              <a:buNone/>
              <a:defRPr sz="1400"/>
            </a:lvl4pPr>
            <a:lvl5pPr marL="2559872" indent="0">
              <a:buNone/>
              <a:defRPr sz="1400"/>
            </a:lvl5pPr>
            <a:lvl6pPr marL="3199840" indent="0">
              <a:buNone/>
              <a:defRPr sz="1400"/>
            </a:lvl6pPr>
            <a:lvl7pPr marL="3839807" indent="0">
              <a:buNone/>
              <a:defRPr sz="1400"/>
            </a:lvl7pPr>
            <a:lvl8pPr marL="4479778" indent="0">
              <a:buNone/>
              <a:defRPr sz="1400"/>
            </a:lvl8pPr>
            <a:lvl9pPr marL="5119745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1905" y="8961121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81905" y="1143846"/>
            <a:ext cx="5760720" cy="7680960"/>
          </a:xfrm>
        </p:spPr>
        <p:txBody>
          <a:bodyPr/>
          <a:lstStyle>
            <a:lvl1pPr marL="0" indent="0">
              <a:buNone/>
              <a:defRPr sz="4400"/>
            </a:lvl1pPr>
            <a:lvl2pPr marL="639967" indent="0">
              <a:buNone/>
              <a:defRPr sz="3800"/>
            </a:lvl2pPr>
            <a:lvl3pPr marL="1279935" indent="0">
              <a:buNone/>
              <a:defRPr sz="3300"/>
            </a:lvl3pPr>
            <a:lvl4pPr marL="1919905" indent="0">
              <a:buNone/>
              <a:defRPr sz="2700"/>
            </a:lvl4pPr>
            <a:lvl5pPr marL="2559872" indent="0">
              <a:buNone/>
              <a:defRPr sz="2700"/>
            </a:lvl5pPr>
            <a:lvl6pPr marL="3199840" indent="0">
              <a:buNone/>
              <a:defRPr sz="2700"/>
            </a:lvl6pPr>
            <a:lvl7pPr marL="3839807" indent="0">
              <a:buNone/>
              <a:defRPr sz="2700"/>
            </a:lvl7pPr>
            <a:lvl8pPr marL="4479778" indent="0">
              <a:buNone/>
              <a:defRPr sz="2700"/>
            </a:lvl8pPr>
            <a:lvl9pPr marL="5119745" indent="0">
              <a:buNone/>
              <a:defRPr sz="2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81905" y="10019033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39967" indent="0">
              <a:buNone/>
              <a:defRPr sz="1600"/>
            </a:lvl2pPr>
            <a:lvl3pPr marL="1279935" indent="0">
              <a:buNone/>
              <a:defRPr sz="1400"/>
            </a:lvl3pPr>
            <a:lvl4pPr marL="1919905" indent="0">
              <a:buNone/>
              <a:defRPr sz="1400"/>
            </a:lvl4pPr>
            <a:lvl5pPr marL="2559872" indent="0">
              <a:buNone/>
              <a:defRPr sz="1400"/>
            </a:lvl5pPr>
            <a:lvl6pPr marL="3199840" indent="0">
              <a:buNone/>
              <a:defRPr sz="1400"/>
            </a:lvl6pPr>
            <a:lvl7pPr marL="3839807" indent="0">
              <a:buNone/>
              <a:defRPr sz="1400"/>
            </a:lvl7pPr>
            <a:lvl8pPr marL="4479778" indent="0">
              <a:buNone/>
              <a:defRPr sz="1400"/>
            </a:lvl8pPr>
            <a:lvl9pPr marL="5119745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7992" tIns="63996" rIns="127992" bIns="63996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5"/>
          </a:xfrm>
          <a:prstGeom prst="rect">
            <a:avLst/>
          </a:prstGeom>
        </p:spPr>
        <p:txBody>
          <a:bodyPr vert="horz" lIns="127992" tIns="63996" rIns="127992" bIns="6399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6"/>
          </a:xfrm>
          <a:prstGeom prst="rect">
            <a:avLst/>
          </a:prstGeom>
        </p:spPr>
        <p:txBody>
          <a:bodyPr vert="horz" lIns="127992" tIns="63996" rIns="127992" bIns="639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6"/>
          </a:xfrm>
          <a:prstGeom prst="rect">
            <a:avLst/>
          </a:prstGeom>
        </p:spPr>
        <p:txBody>
          <a:bodyPr vert="horz" lIns="127992" tIns="63996" rIns="127992" bIns="639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6"/>
          </a:xfrm>
          <a:prstGeom prst="rect">
            <a:avLst/>
          </a:prstGeom>
        </p:spPr>
        <p:txBody>
          <a:bodyPr vert="horz" lIns="127992" tIns="63996" rIns="127992" bIns="639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3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6" indent="-479976" algn="l" defTabSz="1279935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48" indent="-399981" algn="l" defTabSz="1279935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21" indent="-319984" algn="l" defTabSz="127993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889" indent="-319984" algn="l" defTabSz="127993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56" indent="-319984" algn="l" defTabSz="127993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24" indent="-319984" algn="l" defTabSz="12799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94" indent="-319984" algn="l" defTabSz="12799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61" indent="-319984" algn="l" defTabSz="12799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729" indent="-319984" algn="l" defTabSz="12799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7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5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05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72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40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807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78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45" algn="l" defTabSz="12799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" y="6499353"/>
            <a:ext cx="8956222" cy="630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Grupo 17">
            <a:extLst>
              <a:ext uri="{FF2B5EF4-FFF2-40B4-BE49-F238E27FC236}">
                <a16:creationId xmlns:a16="http://schemas.microsoft.com/office/drawing/2014/main" id="{967BE0C4-05CD-5F66-593E-A377E252FA06}"/>
              </a:ext>
            </a:extLst>
          </p:cNvPr>
          <p:cNvGrpSpPr/>
          <p:nvPr/>
        </p:nvGrpSpPr>
        <p:grpSpPr>
          <a:xfrm>
            <a:off x="547149" y="2296344"/>
            <a:ext cx="8579859" cy="5966760"/>
            <a:chOff x="547149" y="1488272"/>
            <a:chExt cx="8579859" cy="59667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38" t="11908" r="9131" b="16957"/>
            <a:stretch/>
          </p:blipFill>
          <p:spPr bwMode="auto">
            <a:xfrm>
              <a:off x="1817741" y="1488272"/>
              <a:ext cx="5832647" cy="2715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23 Rectángulo"/>
            <p:cNvSpPr/>
            <p:nvPr/>
          </p:nvSpPr>
          <p:spPr>
            <a:xfrm rot="5400000">
              <a:off x="4849372" y="166521"/>
              <a:ext cx="45722" cy="8509551"/>
            </a:xfrm>
            <a:prstGeom prst="rect">
              <a:avLst/>
            </a:prstGeom>
            <a:solidFill>
              <a:srgbClr val="F1C400"/>
            </a:solidFill>
            <a:ln>
              <a:solidFill>
                <a:srgbClr val="005E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547149" y="4685043"/>
              <a:ext cx="8509552" cy="27699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XXVI Seminario Iberoamericano sobre Drogas y Cooperación:</a:t>
              </a:r>
              <a:endParaRPr lang="es-ES" sz="600" b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600" b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 </a:t>
              </a:r>
            </a:p>
            <a:p>
              <a:pPr algn="ctr"/>
              <a:r>
                <a:rPr lang="es-ES" sz="2000" b="1" i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“Drogas e Interseccionalidad: repensando las inequidades</a:t>
              </a:r>
              <a:endParaRPr lang="es-ES" sz="1600" dirty="0"/>
            </a:p>
            <a:p>
              <a:pPr algn="ctr"/>
              <a:r>
                <a:rPr lang="es-ES" sz="2000" b="1" i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con énfasis en niñeces, adolescencias y juventudes” </a:t>
              </a:r>
            </a:p>
            <a:p>
              <a:pPr algn="ctr"/>
              <a:endParaRPr lang="es-ES" sz="2000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1400" dirty="0">
                  <a:solidFill>
                    <a:srgbClr val="005E5D"/>
                  </a:solidFill>
                  <a:latin typeface="Montserrat" panose="02000505000000020004" pitchFamily="2" charset="0"/>
                </a:rPr>
                <a:t>Centro de Formación de la Cooperación </a:t>
              </a:r>
            </a:p>
            <a:p>
              <a:pPr algn="ctr"/>
              <a:r>
                <a:rPr lang="es-ES" sz="1400" dirty="0">
                  <a:solidFill>
                    <a:srgbClr val="005E5D"/>
                  </a:solidFill>
                  <a:latin typeface="Montserrat" panose="02000505000000020004" pitchFamily="2" charset="0"/>
                </a:rPr>
                <a:t>Española en Santa Cruz de la Sierra, Bolivia</a:t>
              </a:r>
            </a:p>
            <a:p>
              <a:pPr algn="ctr"/>
              <a:endParaRPr lang="es-ES" sz="600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1400" dirty="0">
                  <a:solidFill>
                    <a:srgbClr val="005E5D"/>
                  </a:solidFill>
                  <a:latin typeface="Montserrat" panose="02000505000000020004" pitchFamily="2" charset="0"/>
                </a:rPr>
                <a:t>Del 8 al 12 de abril de 2024</a:t>
              </a:r>
            </a:p>
            <a:p>
              <a:pPr algn="just"/>
              <a:endParaRPr lang="es-ES" sz="2000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just"/>
              <a:endParaRPr lang="es-ES" sz="2000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</p:txBody>
        </p:sp>
      </p:grpSp>
      <p:sp>
        <p:nvSpPr>
          <p:cNvPr id="36" name="1 Título"/>
          <p:cNvSpPr txBox="1">
            <a:spLocks/>
          </p:cNvSpPr>
          <p:nvPr/>
        </p:nvSpPr>
        <p:spPr>
          <a:xfrm>
            <a:off x="984176" y="11029462"/>
            <a:ext cx="1944216" cy="5677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s-ES" sz="1100" b="1" dirty="0">
                <a:latin typeface="Montserrat" panose="02000505000000020004" pitchFamily="2" charset="0"/>
                <a:ea typeface="Microsoft JhengHei UI Light" panose="020B0304030504040204" pitchFamily="34" charset="-120"/>
                <a:cs typeface="Tahoma" panose="020B0604030504040204" pitchFamily="34" charset="0"/>
              </a:rPr>
              <a:t>Financiado por:</a:t>
            </a:r>
          </a:p>
        </p:txBody>
      </p:sp>
      <p:sp>
        <p:nvSpPr>
          <p:cNvPr id="38" name="1 Título"/>
          <p:cNvSpPr txBox="1">
            <a:spLocks/>
          </p:cNvSpPr>
          <p:nvPr/>
        </p:nvSpPr>
        <p:spPr>
          <a:xfrm>
            <a:off x="4711295" y="11022177"/>
            <a:ext cx="2339273" cy="568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s-ES" sz="1100" b="1" dirty="0">
                <a:latin typeface="Montserrat" panose="02000505000000020004" pitchFamily="2" charset="0"/>
                <a:ea typeface="Microsoft JhengHei UI Light" panose="020B0304030504040204" pitchFamily="34" charset="-120"/>
                <a:cs typeface="Tahoma" panose="020B0604030504040204" pitchFamily="34" charset="0"/>
              </a:rPr>
              <a:t>Colabora:</a:t>
            </a:r>
          </a:p>
        </p:txBody>
      </p:sp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91" y="11750941"/>
            <a:ext cx="2627611" cy="58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AF5A56-5A47-4CC5-5C63-C8DFB9EFFD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7001" y="287503"/>
            <a:ext cx="2584005" cy="6145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BF95361-2540-580E-C34A-A3C31F8AFE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046" y="335419"/>
            <a:ext cx="3173390" cy="51876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4DC51D9-2466-1F51-F042-CC488F6BAD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7149" y="11591052"/>
            <a:ext cx="3579821" cy="857739"/>
          </a:xfrm>
          <a:prstGeom prst="rect">
            <a:avLst/>
          </a:prstGeom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738" y="267928"/>
            <a:ext cx="1295723" cy="653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23 Rectángulo">
            <a:extLst>
              <a:ext uri="{FF2B5EF4-FFF2-40B4-BE49-F238E27FC236}">
                <a16:creationId xmlns:a16="http://schemas.microsoft.com/office/drawing/2014/main" id="{D3E0929F-46B0-9811-CAA1-4DD4531327CB}"/>
              </a:ext>
            </a:extLst>
          </p:cNvPr>
          <p:cNvSpPr/>
          <p:nvPr/>
        </p:nvSpPr>
        <p:spPr>
          <a:xfrm>
            <a:off x="4477952" y="11354710"/>
            <a:ext cx="45719" cy="1373440"/>
          </a:xfrm>
          <a:prstGeom prst="rect">
            <a:avLst/>
          </a:prstGeom>
          <a:solidFill>
            <a:srgbClr val="F1C400"/>
          </a:solidFill>
          <a:ln w="28575"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92088" y="312058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F1C400"/>
                </a:solidFill>
                <a:latin typeface="Montserrat" pitchFamily="2" charset="0"/>
              </a:rPr>
              <a:t>Lunes, 8 de abril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27931" y="4648118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F1C400"/>
                </a:solidFill>
                <a:latin typeface="Montserrat" pitchFamily="2" charset="0"/>
              </a:rPr>
              <a:t>Martes, 9 de abril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773798"/>
              </p:ext>
            </p:extLst>
          </p:nvPr>
        </p:nvGraphicFramePr>
        <p:xfrm>
          <a:off x="264096" y="707102"/>
          <a:ext cx="9073008" cy="3533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2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3458">
                <a:tc>
                  <a:txBody>
                    <a:bodyPr/>
                    <a:lstStyle/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8h30 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9h00 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10h00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11h00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11h30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13h30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15h00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16h00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Recepción y acreditación. Saludo del Centro de Formación para la Cooperación Española en Bolivia.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Inauguración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</a:t>
                      </a:r>
                      <a:r>
                        <a:rPr lang="es-ES" sz="1000" b="0" i="1" baseline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Margarita Segura (Subdirección Gral. Relaciones Institucionales. DGPNSD), Embajador Adam </a:t>
                      </a:r>
                      <a:r>
                        <a:rPr lang="es-ES" sz="1000" b="0" i="1" baseline="0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Namm</a:t>
                      </a:r>
                      <a:r>
                        <a:rPr lang="es-ES" sz="1000" b="0" i="1" baseline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(Secretario Ejecutivo, CICAD/OEA), María del Carmen Calle (Secretaria Ejecutiva del Organismo Andino de Salud), Representación de Gobierno local, Margarita María Sánchez Villegas (Presidenta de RIOD). Presenta: Fabián Chiosso (FONGA – RIOD. Argentina)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Ponencia Marco “Interseccionalidades. Un marco conceptual para entender el tema de las drogas”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Silvana </a:t>
                      </a:r>
                      <a:r>
                        <a:rPr lang="es-ES" sz="1000" b="0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Darré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(FLACSO. Uruguay), y Carmen Beramendi (FLACSO. Uruguay). Modera: Ana M. Echeberría (Encare – RIOD. Uruguay).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Café.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Generaciones, Desigualdades y Consumos de Drogas, con Énfasis en Niñeces, Adolescencias y Juventudes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Ernesto Rodriguez (CELAJU. Uruguay), Viviane Camacho(Directora de Medicina Tradicional del Ministerio de Salud. Bolivia). Modera: Xochitl Mejía (CURE – RIOD. México).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Almuerzo.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Drogas sintéticas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Mireia Ventura (ABD – RIOD. España). Modera: Felisa Pérez Antón (ABD – RIOD. España).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Prevención y reducción de riesgos en adolescentes y jóvenes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Silverio Espinal (Corporación Surgir – RIOD. Colombia) y Comisión de Prevención de RIOD. La Declaración de Oviedo, Oriol Esculies (Asociación Proyecto Hombre – RIOD. España), Presenta: Evelyn Guiralt. Venezuela Libre de Drogas – RIOD. Venezuela.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250066"/>
              </p:ext>
            </p:extLst>
          </p:nvPr>
        </p:nvGraphicFramePr>
        <p:xfrm>
          <a:off x="264096" y="5048228"/>
          <a:ext cx="907300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2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8h30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9h00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11h30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11h30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13h30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15h00</a:t>
                      </a:r>
                      <a:endParaRPr lang="es-ES" sz="100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Recepción y acreditación.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Situación de la juventud en Iberoamérica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Ernesto Rodriguez (CELAJU. Uruguay), Teresa López (Fundación Atenea – RIOD. España). Modera: Lola Capdepón (UNAD – RIOD, España).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Café.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Impacto de las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sindemias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en la salud mental de adolescentes y jóvenes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Renato Oliveira Souza. (OPS) </a:t>
                      </a:r>
                      <a:r>
                        <a:rPr lang="es-ES" sz="1000" b="1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tbc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, Bertha Luz Pineda</a:t>
                      </a:r>
                      <a:r>
                        <a:rPr lang="es-ES" sz="1000" b="0" i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(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Organismo andino de salud, Perú</a:t>
                      </a:r>
                      <a:r>
                        <a:rPr lang="es-ES" sz="1000" b="0" i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); </a:t>
                      </a:r>
                      <a:r>
                        <a:rPr lang="es-ES" sz="1000" b="0" i="1" kern="120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  <a:ea typeface="+mn-ea"/>
                          <a:cs typeface="+mn-cs"/>
                        </a:rPr>
                        <a:t>Cynthia Chavarría (SE COMISCA, El Salvador);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Miriam Abramovay (FLACSO, Brasil);</a:t>
                      </a:r>
                      <a:r>
                        <a:rPr lang="es-ES" sz="1000" b="0" i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</a:t>
                      </a:r>
                      <a:r>
                        <a:rPr lang="pt-BR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Juan José         Fernández Miranda (</a:t>
                      </a:r>
                      <a:r>
                        <a:rPr lang="pt-BR" sz="1000" b="0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Socidrogalcohol</a:t>
                      </a:r>
                      <a:r>
                        <a:rPr lang="pt-BR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-RIOD, </a:t>
                      </a:r>
                      <a:r>
                        <a:rPr lang="pt-BR" sz="1000" b="0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España</a:t>
                      </a:r>
                      <a:r>
                        <a:rPr lang="pt-BR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). Modera: Margarita María Sánchez Villegas (Corporación Surgir – RIOD, </a:t>
                      </a:r>
                      <a:r>
                        <a:rPr lang="pt-BR" sz="1000" b="0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Colombia</a:t>
                      </a:r>
                      <a:r>
                        <a:rPr lang="pt-BR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)</a:t>
                      </a: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Almuerzo.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Mesas redondas: 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Adicciones sin sustancia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Silvia Allué y Victoria Martín (Punto Omega – RIOD, España)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 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Jóvenes, vulnerabilidades, vulneraciones, potencialidades e inclusión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David Órdenes (La Caleta – RIOD,  Chile). Presenta: Carolina Reyes (Fundación Paréntesis – RIOD, Chile).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18 CuadroTexto"/>
          <p:cNvSpPr txBox="1"/>
          <p:nvPr/>
        </p:nvSpPr>
        <p:spPr>
          <a:xfrm>
            <a:off x="190178" y="8336333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F1C400"/>
                </a:solidFill>
                <a:latin typeface="Montserrat" pitchFamily="2" charset="0"/>
              </a:rPr>
              <a:t>Miércoles, 10 de abril </a:t>
            </a:r>
          </a:p>
        </p:txBody>
      </p:sp>
      <p:sp>
        <p:nvSpPr>
          <p:cNvPr id="20" name="19 Marco"/>
          <p:cNvSpPr/>
          <p:nvPr/>
        </p:nvSpPr>
        <p:spPr>
          <a:xfrm>
            <a:off x="118170" y="8216050"/>
            <a:ext cx="9361040" cy="4248472"/>
          </a:xfrm>
          <a:prstGeom prst="frame">
            <a:avLst>
              <a:gd name="adj1" fmla="val 1156"/>
            </a:avLst>
          </a:prstGeom>
          <a:solidFill>
            <a:srgbClr val="FFC000"/>
          </a:solidFill>
          <a:ln w="28575"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00367"/>
              </p:ext>
            </p:extLst>
          </p:nvPr>
        </p:nvGraphicFramePr>
        <p:xfrm>
          <a:off x="241995" y="8685071"/>
          <a:ext cx="9095109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8h30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9h00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10h30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11h30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12h00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13h30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15h00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16h00</a:t>
                      </a:r>
                    </a:p>
                    <a:p>
                      <a:pPr algn="just"/>
                      <a:endParaRPr lang="es-ES" sz="1000" b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17h00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Recepción y acreditación.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algn="just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La presencia del narcotráfico en los territorios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</a:t>
                      </a:r>
                      <a:r>
                        <a:rPr lang="es-ES" sz="1000" b="0" baseline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Gabriel Tenenbaum (Facultad de Ciencias Sociales. Universidad de República. Uruguay), Fernando Quintero (Instituto Colombiano de Bienestar Familiar. Colombia) y Fabián Chiosso (FONGA. Argentina). Modera: Teresa Adames (Casa Abierta – RIOD, República Dominicana).</a:t>
                      </a:r>
                      <a:r>
                        <a:rPr lang="es-ES" sz="1000" b="0" i="1" dirty="0">
                          <a:solidFill>
                            <a:srgbClr val="FF0000"/>
                          </a:solidFill>
                          <a:latin typeface="Montserrat" panose="02000505000000020004" pitchFamily="2" charset="0"/>
                        </a:rPr>
                        <a:t> </a:t>
                      </a:r>
                    </a:p>
                    <a:p>
                      <a:pPr algn="just"/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Contextos de regulación, los jóvenes y los mercados grises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Rosario Queirolo (Universidad Católica del Uruguay. Uruguay) y  John Walsh (WOLA, USA). Modera: Ana M. Echeberría (Encare – RIOD, Uruguay).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Café.</a:t>
                      </a: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Incidencia de la sociedad civil en las políticas y el apoyo en su implementación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</a:t>
                      </a:r>
                      <a:r>
                        <a:rPr lang="es-ES" sz="1000" b="0" baseline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</a:t>
                      </a:r>
                      <a:r>
                        <a:rPr lang="es-ES" sz="1000" b="0" i="1" dirty="0" err="1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Elisabet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 Arribas (CICAD/OEA), Felisa Pérez Antón (ABD – RIOD, España). Testimonios desde la sociedad civil. Modera: María Florencia Di Masi. (F. Convivir – RIOD, Argentina)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Almuerzo.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Análisis regional desde la sociedad civil que trabaja en drogas y adicciones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; </a:t>
                      </a:r>
                      <a:r>
                        <a:rPr lang="es-ES" sz="1000" b="0" i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Julia Campos (CEPESJU – RIOD, Perú), Xóchitl Mejía (CURE – RIOD, México), Lola Capdepón (UNAD – RIOD, España), Ana María Echeverría (Encare – RIOD, Uruguay). Modera: Auxiliadora Fernández (F. EMET Arcoíris – RIOD, España). 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Síntesis de mesas y paneles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</a:t>
                      </a: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  <a:p>
                      <a:pPr marL="0" marR="0" indent="0" algn="just" defTabSz="1279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Clausura del XXVI Seminario RIOD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.</a:t>
                      </a:r>
                      <a:endParaRPr lang="es-ES" sz="100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19 Marco">
            <a:extLst>
              <a:ext uri="{FF2B5EF4-FFF2-40B4-BE49-F238E27FC236}">
                <a16:creationId xmlns:a16="http://schemas.microsoft.com/office/drawing/2014/main" id="{C7B027FA-073E-07A1-A5CE-F83D7580457E}"/>
              </a:ext>
            </a:extLst>
          </p:cNvPr>
          <p:cNvSpPr/>
          <p:nvPr/>
        </p:nvSpPr>
        <p:spPr>
          <a:xfrm>
            <a:off x="120080" y="208112"/>
            <a:ext cx="9361040" cy="4176464"/>
          </a:xfrm>
          <a:prstGeom prst="frame">
            <a:avLst>
              <a:gd name="adj1" fmla="val 1156"/>
            </a:avLst>
          </a:prstGeom>
          <a:solidFill>
            <a:srgbClr val="FFC000"/>
          </a:solidFill>
          <a:ln w="28575"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19 Marco">
            <a:extLst>
              <a:ext uri="{FF2B5EF4-FFF2-40B4-BE49-F238E27FC236}">
                <a16:creationId xmlns:a16="http://schemas.microsoft.com/office/drawing/2014/main" id="{C2003340-93EF-4535-9A4E-8E35287ABEE4}"/>
              </a:ext>
            </a:extLst>
          </p:cNvPr>
          <p:cNvSpPr/>
          <p:nvPr/>
        </p:nvSpPr>
        <p:spPr>
          <a:xfrm>
            <a:off x="120080" y="4543642"/>
            <a:ext cx="9361040" cy="3513342"/>
          </a:xfrm>
          <a:prstGeom prst="frame">
            <a:avLst>
              <a:gd name="adj1" fmla="val 1156"/>
            </a:avLst>
          </a:prstGeom>
          <a:solidFill>
            <a:srgbClr val="FFC000"/>
          </a:solidFill>
          <a:ln w="28575"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7378</TotalTime>
  <Words>751</Words>
  <Application>Microsoft Office PowerPoint</Application>
  <PresentationFormat>Papel A3 (297 x 420 mm)</PresentationFormat>
  <Paragraphs>117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Montserrat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Laia Rodríguez</dc:creator>
  <cp:lastModifiedBy>RIOD</cp:lastModifiedBy>
  <cp:revision>183</cp:revision>
  <cp:lastPrinted>2018-04-19T09:38:05Z</cp:lastPrinted>
  <dcterms:created xsi:type="dcterms:W3CDTF">2017-03-16T12:24:31Z</dcterms:created>
  <dcterms:modified xsi:type="dcterms:W3CDTF">2024-03-18T16:03:02Z</dcterms:modified>
</cp:coreProperties>
</file>