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18_0.xml" ContentType="application/vnd.ms-powerpoint.comments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2" r:id="rId2"/>
    <p:sldId id="264" r:id="rId3"/>
    <p:sldId id="278" r:id="rId4"/>
    <p:sldId id="279" r:id="rId5"/>
    <p:sldId id="280" r:id="rId6"/>
    <p:sldId id="282" r:id="rId7"/>
  </p:sldIdLst>
  <p:sldSz cx="9144000" cy="6858000" type="screen4x3"/>
  <p:notesSz cx="6858000" cy="9144000"/>
  <p:defaultTextStyle>
    <a:defPPr>
      <a:defRPr lang="en-US"/>
    </a:defPPr>
    <a:lvl1pPr algn="ctr" defTabSz="4571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113" algn="ctr" defTabSz="4571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226" algn="ctr" defTabSz="4571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341" algn="ctr" defTabSz="4571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453" algn="ctr" defTabSz="4571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5566" algn="l" defTabSz="914226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2679" algn="l" defTabSz="914226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199794" algn="l" defTabSz="914226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6907" algn="l" defTabSz="914226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>
          <p15:clr>
            <a:srgbClr val="A4A3A4"/>
          </p15:clr>
        </p15:guide>
        <p15:guide id="2" orient="horz" pos="4163">
          <p15:clr>
            <a:srgbClr val="A4A3A4"/>
          </p15:clr>
        </p15:guide>
        <p15:guide id="3" pos="158">
          <p15:clr>
            <a:srgbClr val="A4A3A4"/>
          </p15:clr>
        </p15:guide>
        <p15:guide id="4" pos="528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781F2D-1A72-F5F6-8BD7-FAE21E24D655}" name="Inmaculada Gómez" initials="IG" userId="08c55fa7ac10b6b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5D"/>
    <a:srgbClr val="6600FF"/>
    <a:srgbClr val="961E21"/>
    <a:srgbClr val="1B4298"/>
    <a:srgbClr val="F1C400"/>
    <a:srgbClr val="008080"/>
    <a:srgbClr val="009999"/>
    <a:srgbClr val="697112"/>
    <a:srgbClr val="E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365" autoAdjust="0"/>
  </p:normalViewPr>
  <p:slideViewPr>
    <p:cSldViewPr snapToGrid="0" snapToObjects="1">
      <p:cViewPr varScale="1">
        <p:scale>
          <a:sx n="105" d="100"/>
          <a:sy n="105" d="100"/>
        </p:scale>
        <p:origin x="1866" y="114"/>
      </p:cViewPr>
      <p:guideLst>
        <p:guide orient="horz" pos="1320"/>
        <p:guide orient="horz" pos="4163"/>
        <p:guide pos="158"/>
        <p:guide pos="5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comments/modernComment_11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66A66B-9855-4D69-BACA-EC0FDDB0EC3A}" authorId="{61781F2D-1A72-F5F6-8BD7-FAE21E24D655}" created="2023-06-08T08:02:05.040">
    <pc:sldMkLst xmlns:pc="http://schemas.microsoft.com/office/powerpoint/2013/main/command">
      <pc:docMk/>
      <pc:sldMk cId="0" sldId="280"/>
    </pc:sldMkLst>
    <p188:txBody>
      <a:bodyPr/>
      <a:lstStyle/>
      <a:p>
        <a:r>
          <a:rPr lang="es-ES"/>
          <a:t>La pondría la 4 o 5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B8A873-2EDB-476E-8186-CFC85D3B0E76}" type="datetimeFigureOut">
              <a:rPr lang="ca-ES"/>
              <a:pPr>
                <a:defRPr/>
              </a:pPr>
              <a:t>8/6/2023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0F4FEA-2AFF-41FF-9C97-C7BC01C27BA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599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6D08135-0DDF-4C4C-B108-C11BDFD79D0C}" type="datetime1">
              <a:rPr lang="ca-ES" altLang="ca-ES"/>
              <a:pPr>
                <a:defRPr/>
              </a:pPr>
              <a:t>8/6/2023</a:t>
            </a:fld>
            <a:endParaRPr lang="ca-ES" altLang="ca-E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noProof="0"/>
              <a:t>Haga clic para modificar el estilo de texto del patrón</a:t>
            </a:r>
          </a:p>
          <a:p>
            <a:pPr lvl="1"/>
            <a:r>
              <a:rPr lang="ca-ES" altLang="ca-ES" noProof="0"/>
              <a:t>Segundo nivel</a:t>
            </a:r>
          </a:p>
          <a:p>
            <a:pPr lvl="2"/>
            <a:r>
              <a:rPr lang="ca-ES" altLang="ca-ES" noProof="0"/>
              <a:t>Tercer nivel</a:t>
            </a:r>
          </a:p>
          <a:p>
            <a:pPr lvl="3"/>
            <a:r>
              <a:rPr lang="ca-ES" altLang="ca-ES" noProof="0"/>
              <a:t>Cuarto nivel</a:t>
            </a:r>
          </a:p>
          <a:p>
            <a:pPr lvl="4"/>
            <a:r>
              <a:rPr lang="ca-ES" altLang="ca-ES" noProof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3F15FB-B464-4C38-B4FC-8AFC85E7F880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04634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12" charset="-128"/>
        <a:cs typeface="+mn-cs"/>
      </a:defRPr>
    </a:lvl1pPr>
    <a:lvl2pPr marL="457113" algn="l" defTabSz="4571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12" charset="-128"/>
        <a:cs typeface="+mn-cs"/>
      </a:defRPr>
    </a:lvl2pPr>
    <a:lvl3pPr marL="914226" algn="l" defTabSz="4571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12" charset="-128"/>
        <a:cs typeface="+mn-cs"/>
      </a:defRPr>
    </a:lvl3pPr>
    <a:lvl4pPr marL="1371341" algn="l" defTabSz="4571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12" charset="-128"/>
        <a:cs typeface="+mn-cs"/>
      </a:defRPr>
    </a:lvl4pPr>
    <a:lvl5pPr marL="1828453" algn="l" defTabSz="4571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12" charset="-128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 dirty="0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 dirty="0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28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3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C448-78A0-41C1-8312-43AEF473250A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2F53-4339-46E7-A26B-1619798A6298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124124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CA27F-C122-4941-B469-00F3796B4533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D6D9-1AFC-4715-919B-9E50A9C92F60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93137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CE3F-462E-417D-9B4E-7EF8BC57361F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21E0-DF8E-4E17-94EF-5A71F600E84B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44320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BA95-4231-4080-A9E9-F09BCF55E92E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44BE-F997-44F7-A61D-7810281D1F02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94176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80"/>
            <a:ext cx="4041775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A492-FF1E-4132-9DD6-9EC970A7D039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CAC5-A50E-4A3B-BD70-AA84EB87F60E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59898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C926-1FEF-467F-91F0-8A7BD17065CA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1931-1763-4026-8D77-7D33BBF20C0E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215760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437FF-9476-4AAA-A84D-BD209E702D0F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84E0-55EB-4EDC-A462-E7572B275E28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168744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69E4-2431-4EAF-821D-7F4A1FC3FF34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BAB8-3694-415C-9F69-8F0E0465FCCF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92090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/>
              <a:t>Click to edit Master title style</a:t>
            </a:r>
            <a:endParaRPr lang="en-US" altLang="ca-E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/>
              <a:t>Click to edit Master text styles</a:t>
            </a:r>
          </a:p>
          <a:p>
            <a:pPr lvl="1"/>
            <a:r>
              <a:rPr lang="es-ES_tradnl" altLang="ca-ES"/>
              <a:t>Second level</a:t>
            </a:r>
          </a:p>
          <a:p>
            <a:pPr lvl="2"/>
            <a:r>
              <a:rPr lang="es-ES_tradnl" altLang="ca-ES"/>
              <a:t>Third level</a:t>
            </a:r>
          </a:p>
          <a:p>
            <a:pPr lvl="3"/>
            <a:r>
              <a:rPr lang="es-ES_tradnl" altLang="ca-ES"/>
              <a:t>Fourth level</a:t>
            </a:r>
          </a:p>
          <a:p>
            <a:pPr lvl="4"/>
            <a:r>
              <a:rPr lang="es-ES_tradnl" altLang="ca-ES"/>
              <a:t>Fifth level</a:t>
            </a:r>
            <a:endParaRPr lang="en-US" altLang="ca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3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6A205B-16B4-424E-BD37-83C6D9BBB951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3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3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67B9841-2C5B-4DD4-93A5-334905C6349E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100" b="1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  <a:cs typeface="Verdana" pitchFamily="-112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  <a:cs typeface="Verdana" pitchFamily="-112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  <a:cs typeface="Verdana" pitchFamily="-112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  <a:cs typeface="Verdana" pitchFamily="-112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</a:defRPr>
      </a:lvl6pPr>
      <a:lvl7pPr marL="914226" algn="l" defTabSz="457113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</a:defRPr>
      </a:lvl7pPr>
      <a:lvl8pPr marL="1371341" algn="l" defTabSz="457113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</a:defRPr>
      </a:lvl8pPr>
      <a:lvl9pPr marL="1828453" algn="l" defTabSz="457113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</a:defRPr>
      </a:lvl9pPr>
    </p:titleStyle>
    <p:bodyStyle>
      <a:lvl1pPr marL="342835" indent="-342835" algn="l" defTabSz="4571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1pPr>
      <a:lvl2pPr marL="742809" indent="-285697" algn="l" defTabSz="4571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2pPr>
      <a:lvl3pPr marL="1142784" indent="-228556" algn="l" defTabSz="4571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3pPr>
      <a:lvl4pPr marL="1599897" indent="-228556" algn="l" defTabSz="4571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4pPr>
      <a:lvl5pPr marL="2057010" indent="-228556" algn="l" defTabSz="4571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5pPr>
      <a:lvl6pPr marL="2514123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od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8_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71514" y="1269998"/>
            <a:ext cx="7673975" cy="1677990"/>
          </a:xfrm>
        </p:spPr>
        <p:txBody>
          <a:bodyPr/>
          <a:lstStyle/>
          <a:p>
            <a:pPr eaLnBrk="1" hangingPunct="1"/>
            <a:r>
              <a:rPr lang="es-ES" altLang="ca-ES" sz="450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Título de la experiencia o proyecto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681039" y="3079748"/>
            <a:ext cx="7672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900" b="1">
                <a:solidFill>
                  <a:schemeClr val="bg1"/>
                </a:solidFill>
              </a:rPr>
              <a:t>Nombre de la organización</a:t>
            </a:r>
          </a:p>
        </p:txBody>
      </p:sp>
      <p:sp>
        <p:nvSpPr>
          <p:cNvPr id="3081" name="QuadreDeText 2"/>
          <p:cNvSpPr txBox="1">
            <a:spLocks noChangeArrowheads="1"/>
          </p:cNvSpPr>
          <p:nvPr/>
        </p:nvSpPr>
        <p:spPr bwMode="auto">
          <a:xfrm>
            <a:off x="768350" y="5111525"/>
            <a:ext cx="2601913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es-ES" sz="1600" b="1" dirty="0">
                <a:solidFill>
                  <a:srgbClr val="005E5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www.riod.org</a:t>
            </a:r>
            <a:r>
              <a:rPr lang="ca-ES" altLang="es-ES" sz="1600" b="1" dirty="0">
                <a:solidFill>
                  <a:srgbClr val="005E5D"/>
                </a:solidFill>
              </a:rPr>
              <a:t> 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50827" y="188977"/>
            <a:ext cx="8666162" cy="2890772"/>
          </a:xfrm>
          <a:prstGeom prst="roundRect">
            <a:avLst/>
          </a:prstGeom>
          <a:solidFill>
            <a:srgbClr val="005E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altLang="ca-ES" sz="41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“Título”</a:t>
            </a:r>
          </a:p>
          <a:p>
            <a:pPr>
              <a:defRPr/>
            </a:pPr>
            <a:endParaRPr lang="es-ES" altLang="ca-ES" sz="4100" b="1" dirty="0">
              <a:solidFill>
                <a:schemeClr val="bg1"/>
              </a:solidFill>
              <a:latin typeface="Verdana" pitchFamily="34" charset="0"/>
              <a:ea typeface="Geneva" charset="-128"/>
              <a:cs typeface="Verdana" pitchFamily="34" charset="0"/>
            </a:endParaRPr>
          </a:p>
          <a:p>
            <a:pPr>
              <a:defRPr/>
            </a:pPr>
            <a:r>
              <a:rPr lang="es-ES" altLang="ca-ES" sz="19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Información entidad o colectivo que presenta la experiencia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50827" y="3182266"/>
            <a:ext cx="8666163" cy="741663"/>
          </a:xfrm>
          <a:prstGeom prst="roundRect">
            <a:avLst/>
          </a:prstGeom>
          <a:solidFill>
            <a:srgbClr val="005E5D"/>
          </a:solidFill>
          <a:ln>
            <a:solidFill>
              <a:srgbClr val="005E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altLang="es-ES" sz="1900" b="1" dirty="0">
                <a:solidFill>
                  <a:schemeClr val="bg1"/>
                </a:solidFill>
              </a:rPr>
              <a:t>"En clave de género: Experiencias exitosas de abordaje del uso de drogas“ </a:t>
            </a:r>
            <a:br>
              <a:rPr lang="es-ES" altLang="es-ES" sz="1900" b="1" dirty="0">
                <a:solidFill>
                  <a:schemeClr val="bg1"/>
                </a:solidFill>
              </a:rPr>
            </a:br>
            <a:r>
              <a:rPr lang="es-ES" altLang="es-ES" sz="1900" b="1" dirty="0">
                <a:solidFill>
                  <a:schemeClr val="bg1"/>
                </a:solidFill>
              </a:rPr>
              <a:t>Proyecto con cargo a la Convocatoria IRPF 2020.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CF9E0E-EBDF-480F-81C1-BF03EAD03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460" y="5813555"/>
            <a:ext cx="2596896" cy="1001763"/>
          </a:xfrm>
          <a:prstGeom prst="rect">
            <a:avLst/>
          </a:prstGeom>
        </p:spPr>
      </p:pic>
      <p:sp>
        <p:nvSpPr>
          <p:cNvPr id="13" name="QuadreDeText 2">
            <a:extLst>
              <a:ext uri="{FF2B5EF4-FFF2-40B4-BE49-F238E27FC236}">
                <a16:creationId xmlns:a16="http://schemas.microsoft.com/office/drawing/2014/main" id="{7DE9F396-593A-4D3D-B088-4FD785C0A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475" y="5542086"/>
            <a:ext cx="2351201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400" b="1" dirty="0" err="1">
                <a:solidFill>
                  <a:srgbClr val="005E5D"/>
                </a:solidFill>
              </a:rPr>
              <a:t>Financiado</a:t>
            </a:r>
            <a:r>
              <a:rPr lang="ca-ES" altLang="es-ES" sz="1400" b="1" dirty="0">
                <a:solidFill>
                  <a:srgbClr val="005E5D"/>
                </a:solidFill>
              </a:rPr>
              <a:t> por: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54B887-CA43-D42F-CFC2-12CC3AA34605}"/>
              </a:ext>
            </a:extLst>
          </p:cNvPr>
          <p:cNvSpPr txBox="1"/>
          <p:nvPr/>
        </p:nvSpPr>
        <p:spPr>
          <a:xfrm>
            <a:off x="6227064" y="4812874"/>
            <a:ext cx="227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Logo entidad</a:t>
            </a:r>
          </a:p>
          <a:p>
            <a:r>
              <a:rPr lang="es-ES" dirty="0"/>
              <a:t>web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DA570D7-0651-2519-7D5E-F386EDD5F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245" y="4228092"/>
            <a:ext cx="1888425" cy="9589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31814" y="827085"/>
            <a:ext cx="7458075" cy="8953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altLang="ca-ES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Antecedentes y objetivos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82576" y="371475"/>
            <a:ext cx="8666163" cy="735015"/>
          </a:xfrm>
          <a:prstGeom prst="roundRect">
            <a:avLst/>
          </a:prstGeom>
          <a:solidFill>
            <a:srgbClr val="005E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altLang="ca-ES" sz="26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Contexto en el que se desarrolla</a:t>
            </a:r>
            <a:endParaRPr lang="es-E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38918" y="371475"/>
            <a:ext cx="8749634" cy="990981"/>
          </a:xfrm>
          <a:prstGeom prst="roundRect">
            <a:avLst/>
          </a:prstGeom>
          <a:solidFill>
            <a:srgbClr val="005E5D"/>
          </a:solidFill>
          <a:ln>
            <a:solidFill>
              <a:srgbClr val="005E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altLang="ca-ES" sz="31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Elementos que motivan la acción/intervención y resultados</a:t>
            </a:r>
            <a:endParaRPr lang="es-ES" sz="31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31814" y="827085"/>
            <a:ext cx="7458075" cy="8953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altLang="ca-ES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Antecedentes y objetivos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82576" y="371475"/>
            <a:ext cx="8666163" cy="1704213"/>
          </a:xfrm>
          <a:prstGeom prst="roundRect">
            <a:avLst/>
          </a:prstGeom>
          <a:solidFill>
            <a:srgbClr val="005E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sz="31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Elementos del enfoque comunitario</a:t>
            </a:r>
          </a:p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Verdana" pitchFamily="34" charset="0"/>
                <a:ea typeface="Geneva" charset="-128"/>
              </a:rPr>
              <a:t>(redes, participación comunitaria, etc..)</a:t>
            </a:r>
            <a:endParaRPr lang="es-E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531814" y="827085"/>
            <a:ext cx="7458075" cy="8953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altLang="ca-ES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Antecedentes y objetivos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59228" y="346745"/>
            <a:ext cx="8761063" cy="969099"/>
          </a:xfrm>
          <a:prstGeom prst="roundRect">
            <a:avLst/>
          </a:prstGeom>
          <a:solidFill>
            <a:srgbClr val="005E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sz="31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Claves de éxito y aprendizajes</a:t>
            </a:r>
            <a:endParaRPr lang="es-ES" sz="3100" b="1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82576" y="346745"/>
            <a:ext cx="8666163" cy="869473"/>
          </a:xfrm>
          <a:prstGeom prst="roundRect">
            <a:avLst/>
          </a:prstGeom>
          <a:solidFill>
            <a:srgbClr val="005E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sz="3100" b="1" dirty="0">
                <a:solidFill>
                  <a:schemeClr val="bg1"/>
                </a:solidFill>
                <a:latin typeface="Verdana" pitchFamily="34" charset="0"/>
                <a:ea typeface="Geneva" charset="-128"/>
              </a:rPr>
              <a:t>Otra información relevante</a:t>
            </a:r>
            <a:endParaRPr lang="es-ES" sz="3100" b="1" dirty="0"/>
          </a:p>
        </p:txBody>
      </p:sp>
    </p:spTree>
    <p:extLst>
      <p:ext uri="{BB962C8B-B14F-4D97-AF65-F5344CB8AC3E}">
        <p14:creationId xmlns:p14="http://schemas.microsoft.com/office/powerpoint/2010/main" val="366311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n congrés">
      <a:dk1>
        <a:sysClr val="windowText" lastClr="000000"/>
      </a:dk1>
      <a:lt1>
        <a:sysClr val="window" lastClr="FFFFFF"/>
      </a:lt1>
      <a:dk2>
        <a:srgbClr val="1B4298"/>
      </a:dk2>
      <a:lt2>
        <a:srgbClr val="DFDBD0"/>
      </a:lt2>
      <a:accent1>
        <a:srgbClr val="F37920"/>
      </a:accent1>
      <a:accent2>
        <a:srgbClr val="DF5426"/>
      </a:accent2>
      <a:accent3>
        <a:srgbClr val="BB3087"/>
      </a:accent3>
      <a:accent4>
        <a:srgbClr val="CFDD28"/>
      </a:accent4>
      <a:accent5>
        <a:srgbClr val="4BB5C7"/>
      </a:accent5>
      <a:accent6>
        <a:srgbClr val="C0C0C0"/>
      </a:accent6>
      <a:hlink>
        <a:srgbClr val="808080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101</Words>
  <Application>Microsoft Office PowerPoint</Application>
  <PresentationFormat>Presentación en pantalla (4:3)</PresentationFormat>
  <Paragraphs>19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 Theme</vt:lpstr>
      <vt:lpstr>Título de la experiencia o proyecto</vt:lpstr>
      <vt:lpstr>Antecedentes y objetivos</vt:lpstr>
      <vt:lpstr>Presentación de PowerPoint</vt:lpstr>
      <vt:lpstr>Antecedentes y objetivos</vt:lpstr>
      <vt:lpstr>Antecedentes y objetivos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</dc:creator>
  <cp:lastModifiedBy>Manu Sainz</cp:lastModifiedBy>
  <cp:revision>93</cp:revision>
  <dcterms:created xsi:type="dcterms:W3CDTF">2008-10-27T16:44:08Z</dcterms:created>
  <dcterms:modified xsi:type="dcterms:W3CDTF">2023-06-08T09:11:05Z</dcterms:modified>
</cp:coreProperties>
</file>